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3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72" r:id="rId12"/>
    <p:sldId id="270" r:id="rId13"/>
    <p:sldId id="268" r:id="rId14"/>
    <p:sldId id="269" r:id="rId15"/>
    <p:sldId id="271" r:id="rId16"/>
    <p:sldId id="267" r:id="rId17"/>
  </p:sldIdLst>
  <p:sldSz cx="9144000" cy="5143500" type="screen16x9"/>
  <p:notesSz cx="6858000" cy="9144000"/>
  <p:embeddedFontLst>
    <p:embeddedFont>
      <p:font typeface="Montserrat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8"/>
  </p:normalViewPr>
  <p:slideViewPr>
    <p:cSldViewPr snapToGrid="0">
      <p:cViewPr varScale="1">
        <p:scale>
          <a:sx n="120" d="100"/>
          <a:sy n="120" d="100"/>
        </p:scale>
        <p:origin x="20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54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5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569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20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2ea57b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2ea57b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8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46b83f8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46b83f8f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2d360ee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2d360ee5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46b83f8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46b83f8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7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46b83f8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46b83f8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46b83f8f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46b83f8f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46b83f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46b83f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312cd53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312cd535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46b83f8f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46b83f8f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22ea57b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22ea57b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3" cy="25985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 pitchFamily="2" charset="77"/>
                <a:ea typeface="Geneva" panose="020B0503030404040204" pitchFamily="34" charset="0"/>
                <a:cs typeface="Montserrat"/>
                <a:sym typeface="Montserrat"/>
              </a:rPr>
              <a:t>INS KALTE WASSER</a:t>
            </a:r>
            <a:endParaRPr b="1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de" sz="2420" dirty="0">
                <a:latin typeface="Montserrat" pitchFamily="2" charset="77"/>
                <a:ea typeface="Geneva" panose="020B0503030404040204" pitchFamily="34" charset="0"/>
                <a:cs typeface="Montserrat"/>
                <a:sym typeface="Montserrat"/>
              </a:rPr>
              <a:t>Matthias Weiss für</a:t>
            </a: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de" sz="2420" dirty="0">
                <a:latin typeface="Montserrat" pitchFamily="2" charset="77"/>
                <a:ea typeface="Geneva" panose="020B0503030404040204" pitchFamily="34" charset="0"/>
                <a:cs typeface="Montserrat"/>
                <a:sym typeface="Montserrat"/>
              </a:rPr>
              <a:t>DIPLOMA HOCHSCHULE</a:t>
            </a: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de" sz="2420" dirty="0">
                <a:latin typeface="Montserrat" pitchFamily="2" charset="77"/>
                <a:ea typeface="Geneva" panose="020B0503030404040204" pitchFamily="34" charset="0"/>
                <a:cs typeface="Montserrat"/>
                <a:sym typeface="Montserrat"/>
              </a:rPr>
              <a:t>24.03.2022</a:t>
            </a: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420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Showtime!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ie 3 L: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Lächeln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Ich komme in guter Absicht.</a:t>
            </a: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angsam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Ich spreche so schnell, wie es sich für mich gut anfühlt.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Luft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Ist jederzeit in ausreichender Menge vorhanden.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im „</a:t>
            </a:r>
            <a:r>
              <a:rPr lang="de" b="1" dirty="0" err="1">
                <a:latin typeface="Montserrat"/>
                <a:ea typeface="Montserrat"/>
                <a:cs typeface="Montserrat"/>
                <a:sym typeface="Montserrat"/>
              </a:rPr>
              <a:t>worst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/>
                <a:ea typeface="Montserrat"/>
                <a:cs typeface="Montserrat"/>
                <a:sym typeface="Montserrat"/>
              </a:rPr>
              <a:t>case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“: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Langsamer werden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Leiser werden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Ich behalte die Führung. Niemand will sie mir streitig machen. (s.o.)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800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800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800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800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900" dirty="0">
              <a:latin typeface="Montserrat" pitchFamily="2" charset="77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0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Übungen 1/3: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Entspanntheit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Die Situation annehmen.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„Es ist, wie es ist.“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Gespannt sein, nicht angespannt.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Es kann alles passieren, auch das Allerbeste.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Und dann? Und dann?? Und dann???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… wird immer noch keine Katastrophe draus.</a:t>
            </a: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8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Übungen 2/3: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Schlagfertigkeit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Rückfragen </a:t>
            </a: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(„Können Sie die Frage bitte nochmal wiederholen?“)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Kompliment für den Angriff </a:t>
            </a: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(„Das ist ein Einwurf, der noch spontaner ist als ich.“)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Eingestehen </a:t>
            </a: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(„Da bin ich jetzt tatsächlich überfragt.“)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Zugeständnis ohne Zustimmung</a:t>
            </a: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 („Das kann man auch so sehen, genau.“)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Don‘t explain. Don‘t complain.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Ich behalte die Führung. (s.o.)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de-DE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de-DE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3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Übungen 3/3: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Improvisation &amp; „Kopf aufmachen“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90-Sekunden-Referat: letzte SMS / zufälliger Wikipedia-Artikel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</a:rPr>
              <a:t>Pro und Contra / Verkaufsgespräch / Erlebnis schildern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Besser!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Ein-Wort-Geschichte / fortlaufende Geschichte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ABC-Dialog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</a:rPr>
              <a:t>Ketten bilden: Assoziationen / Silben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</a:rPr>
              <a:t>z.B. Hand – Finger – Nagel – Hammer – … / Baumstamm – Stammgast – Gastspiel – …</a:t>
            </a:r>
            <a:endParaRPr lang="de-DE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Montserrat" pitchFamily="2" charset="77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Montserrat" pitchFamily="2" charset="77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6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08C02C-5D27-A24D-8904-1581C1A5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46" y="-301216"/>
            <a:ext cx="3232086" cy="574593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üben,</a:t>
            </a:r>
            <a:br>
              <a:rPr lang="de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üben,</a:t>
            </a:r>
            <a:br>
              <a:rPr lang="de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üben,</a:t>
            </a:r>
            <a:br>
              <a:rPr lang="de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4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Danke. Schön.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© Matthias Weiss 2022</a:t>
            </a:r>
            <a:br>
              <a:rPr lang="de" dirty="0">
                <a:latin typeface="Montserrat"/>
                <a:ea typeface="Montserrat"/>
                <a:cs typeface="Montserrat"/>
                <a:sym typeface="Montserrat"/>
              </a:rPr>
            </a:br>
            <a:endParaRPr lang="d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0151 50415600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latin typeface="Montserrat"/>
                <a:ea typeface="Montserrat"/>
                <a:cs typeface="Montserrat"/>
                <a:sym typeface="Montserrat"/>
              </a:rPr>
              <a:t>weiss@matthiasweiss.online</a:t>
            </a:r>
            <a:br>
              <a:rPr lang="d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dirty="0" err="1">
                <a:latin typeface="Montserrat"/>
                <a:ea typeface="Montserrat"/>
                <a:cs typeface="Montserrat"/>
                <a:sym typeface="Montserrat"/>
              </a:rPr>
              <a:t>www.matthiasweiss.online</a:t>
            </a:r>
            <a:endParaRPr lang="de-D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br>
              <a:rPr lang="de" sz="1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" sz="16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000" dirty="0">
                <a:latin typeface="Montserrat"/>
                <a:ea typeface="Montserrat"/>
                <a:cs typeface="Montserrat"/>
                <a:sym typeface="Montserrat"/>
              </a:rPr>
              <a:t>Bild: </a:t>
            </a:r>
            <a:r>
              <a:rPr lang="de" sz="1000" dirty="0" err="1">
                <a:latin typeface="Montserrat"/>
                <a:ea typeface="Montserrat"/>
                <a:cs typeface="Montserrat"/>
                <a:sym typeface="Montserrat"/>
              </a:rPr>
              <a:t>Christoffer</a:t>
            </a:r>
            <a:r>
              <a:rPr lang="de" sz="1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000" dirty="0" err="1">
                <a:latin typeface="Montserrat"/>
                <a:ea typeface="Montserrat"/>
                <a:cs typeface="Montserrat"/>
                <a:sym typeface="Montserrat"/>
              </a:rPr>
              <a:t>Engstrom</a:t>
            </a:r>
            <a:r>
              <a:rPr lang="de" sz="1000" dirty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de" sz="1000" dirty="0" err="1">
                <a:latin typeface="Montserrat"/>
                <a:ea typeface="Montserrat"/>
                <a:cs typeface="Montserrat"/>
                <a:sym typeface="Montserrat"/>
              </a:rPr>
              <a:t>unsplash.com</a:t>
            </a:r>
            <a:r>
              <a:rPr lang="de" sz="10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 pitchFamily="2" charset="77"/>
                <a:ea typeface="Geneva" panose="020B0503030404040204" pitchFamily="34" charset="0"/>
                <a:cs typeface="Montserrat"/>
                <a:sym typeface="Montserrat"/>
              </a:rPr>
              <a:t>Der Plan</a:t>
            </a:r>
            <a:endParaRPr b="1" dirty="0">
              <a:latin typeface="Montserrat" pitchFamily="2" charset="77"/>
              <a:ea typeface="Geneva" panose="020B0503030404040204" pitchFamily="34" charset="0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de" dirty="0">
                <a:latin typeface="Montserrat" pitchFamily="2" charset="77"/>
                <a:ea typeface="Geneva" panose="020B0503030404040204" pitchFamily="34" charset="0"/>
                <a:cs typeface="Bangla MN" pitchFamily="2" charset="0"/>
                <a:sym typeface="Montserrat"/>
              </a:rPr>
              <a:t>Vorüberlegungen („Warum sind wir heute hier?“)</a:t>
            </a:r>
            <a:endParaRPr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de" dirty="0">
                <a:latin typeface="Montserrat" pitchFamily="2" charset="77"/>
                <a:ea typeface="Geneva" panose="020B0503030404040204" pitchFamily="34" charset="0"/>
                <a:cs typeface="Bangla MN" pitchFamily="2" charset="0"/>
                <a:sym typeface="Montserrat"/>
              </a:rPr>
              <a:t>Vorbereitung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de" dirty="0">
                <a:latin typeface="Montserrat" pitchFamily="2" charset="77"/>
                <a:ea typeface="Geneva" panose="020B0503030404040204" pitchFamily="34" charset="0"/>
                <a:cs typeface="Bangla MN" pitchFamily="2" charset="0"/>
                <a:sym typeface="Montserrat"/>
              </a:rPr>
              <a:t>„Showtime“</a:t>
            </a:r>
            <a:endParaRPr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de-DE" dirty="0">
                <a:latin typeface="Montserrat" pitchFamily="2" charset="77"/>
                <a:ea typeface="Geneva" panose="020B0503030404040204" pitchFamily="34" charset="0"/>
                <a:cs typeface="Bangla MN" pitchFamily="2" charset="0"/>
                <a:sym typeface="Montserrat"/>
              </a:rPr>
              <a:t>üben, üben, üben, …</a:t>
            </a:r>
            <a:endParaRPr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de-DE"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>
                <a:latin typeface="Montserrat" pitchFamily="2" charset="77"/>
                <a:ea typeface="Geneva" panose="020B0503030404040204" pitchFamily="34" charset="0"/>
                <a:cs typeface="Bangla MN" pitchFamily="2" charset="0"/>
                <a:sym typeface="Montserrat"/>
              </a:rPr>
              <a:t>… und alles im Dialog.</a:t>
            </a:r>
            <a:endParaRPr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Montserrat" pitchFamily="2" charset="77"/>
              <a:ea typeface="Geneva" panose="020B0503030404040204" pitchFamily="34" charset="0"/>
              <a:cs typeface="Bangla MN" pitchFamily="2" charset="0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Vorüberlegungen 1/2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 sz="2000" dirty="0">
                <a:latin typeface="Montserrat"/>
                <a:ea typeface="Montserrat"/>
                <a:cs typeface="Montserrat"/>
                <a:sym typeface="Montserrat"/>
              </a:rPr>
              <a:t>Negativitätsbias</a:t>
            </a:r>
            <a:endParaRPr lang="de-DE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endParaRPr lang="de" dirty="0">
              <a:solidFill>
                <a:srgbClr val="39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91,4 Prozent der Sorgen, die wir uns täglich machen, sind völlig nutzlos, da die Probleme, um die sie kreisen, niemals eintreten.</a:t>
            </a:r>
            <a:br>
              <a:rPr lang="de-DE" sz="16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8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de-DE" sz="800" dirty="0" err="1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LaFreniere</a:t>
            </a:r>
            <a:r>
              <a:rPr lang="de-DE" sz="8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+ Newman, University </a:t>
            </a:r>
            <a:r>
              <a:rPr lang="de-DE" sz="800" dirty="0" err="1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de-DE" sz="8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Pennsylvania  (2020) / </a:t>
            </a:r>
            <a:r>
              <a:rPr lang="de-DE" sz="800" dirty="0" err="1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stangl.eu</a:t>
            </a:r>
            <a:r>
              <a:rPr lang="de-DE" sz="800" dirty="0">
                <a:solidFill>
                  <a:srgbClr val="39393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de-DE" sz="800" dirty="0">
              <a:solidFill>
                <a:srgbClr val="39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endParaRPr lang="de" dirty="0">
              <a:solidFill>
                <a:srgbClr val="39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r>
              <a:rPr lang="de" sz="16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Unsere Psyche braucht vier positive Dinge, um eine einzige negative Sache auszugleichen.</a:t>
            </a:r>
            <a:br>
              <a:rPr lang="de" sz="16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(John J. Baumeister + Robert </a:t>
            </a:r>
            <a:r>
              <a:rPr lang="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Tierney</a:t>
            </a:r>
            <a:r>
              <a:rPr lang="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aus “Die Macht des Schlechten”)</a:t>
            </a:r>
            <a:endParaRPr sz="800" dirty="0">
              <a:solidFill>
                <a:srgbClr val="39393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2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Vorüberlegungen 2/2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 sz="2000" dirty="0">
                <a:latin typeface="Montserrat"/>
                <a:ea typeface="Montserrat"/>
                <a:cs typeface="Montserrat"/>
                <a:sym typeface="Montserrat"/>
              </a:rPr>
              <a:t>Negativitätsbias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de-DE"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939"/>
                </a:solidFill>
                <a:highlight>
                  <a:srgbClr val="FFFFFF"/>
                </a:highlight>
                <a:latin typeface="Montserrat" pitchFamily="2" charset="77"/>
              </a:rPr>
              <a:t>Das Gehirn wird durch negative Reize (sensorisch, kognitiv, motorisch) wesentlich stärker aktiviert als durch positive Ereignisse. </a:t>
            </a:r>
            <a:br>
              <a:rPr lang="de-DE" sz="1600" dirty="0">
                <a:latin typeface="Montserrat" pitchFamily="2" charset="77"/>
              </a:rPr>
            </a:br>
            <a:r>
              <a:rPr lang="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(Dr. John </a:t>
            </a:r>
            <a:r>
              <a:rPr lang="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Cacioppo</a:t>
            </a:r>
            <a:r>
              <a:rPr lang="de-DE" sz="800" dirty="0"/>
              <a:t>)</a:t>
            </a:r>
          </a:p>
          <a:p>
            <a:pPr lvl="1" indent="-292100"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endParaRPr lang="de-DE" dirty="0">
              <a:solidFill>
                <a:srgbClr val="39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>
              <a:buClr>
                <a:srgbClr val="393939"/>
              </a:buClr>
              <a:buSzPts val="1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Menschen sind motivierter, wenn sie durch die Erledigung einer Aufgabe negative Erfahrungen vermeiden können als bei Aufgaben, die eine positive Belohnung versprechen.</a:t>
            </a:r>
            <a:br>
              <a:rPr lang="de-DE" sz="16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</a:b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(Kelly Goldsmith +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Ravi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Dhar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,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Negativity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Bias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and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Task Motivation: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Testing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the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effectiveness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of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positively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vs.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negatively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framed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de-DE" sz="800" dirty="0" err="1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incentives</a:t>
            </a:r>
            <a:r>
              <a:rPr lang="de-DE" sz="800" dirty="0">
                <a:solidFill>
                  <a:srgbClr val="393939"/>
                </a:solidFill>
                <a:highlight>
                  <a:srgbClr val="FFFFFF"/>
                </a:highlight>
                <a:latin typeface="Montserrat"/>
              </a:rPr>
              <a:t> (2013))</a:t>
            </a:r>
            <a:endParaRPr sz="800" dirty="0">
              <a:solidFill>
                <a:srgbClr val="393939"/>
              </a:solidFill>
              <a:highlight>
                <a:srgbClr val="FFFFFF"/>
              </a:highlight>
              <a:latin typeface="Montserrat"/>
              <a:sym typeface="Montserrat"/>
            </a:endParaRPr>
          </a:p>
          <a:p>
            <a:pPr marL="12001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39393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Vorüberlegungen zusammengefasst: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de-DE" sz="2000" dirty="0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Warum bin ich 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N</a:t>
            </a:r>
            <a:r>
              <a:rPr lang="de-DE" sz="2000" b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e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R</a:t>
            </a:r>
            <a:r>
              <a:rPr lang="de-DE" sz="2000" i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v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Ö</a:t>
            </a:r>
            <a:r>
              <a:rPr lang="de-DE" sz="2000" i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s</a:t>
            </a:r>
            <a:r>
              <a:rPr lang="de-DE" sz="2000" dirty="0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? Warum habe ich </a:t>
            </a:r>
            <a:r>
              <a:rPr lang="de-DE" sz="2000" b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L</a:t>
            </a:r>
            <a:r>
              <a:rPr lang="de-DE" sz="2000" i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A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m</a:t>
            </a:r>
            <a:r>
              <a:rPr lang="de-DE" sz="2000" i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p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E</a:t>
            </a:r>
            <a:r>
              <a:rPr lang="de-DE" sz="2000" b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n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F</a:t>
            </a:r>
            <a:r>
              <a:rPr lang="de-DE" sz="2000" b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i</a:t>
            </a:r>
            <a:r>
              <a:rPr lang="de-DE" sz="2000" i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E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b</a:t>
            </a:r>
            <a:r>
              <a:rPr lang="de-DE" sz="2000" b="1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e</a:t>
            </a:r>
            <a:r>
              <a:rPr lang="de-DE" sz="2000" dirty="0" err="1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R</a:t>
            </a:r>
            <a:r>
              <a:rPr lang="de-DE" sz="2000" dirty="0">
                <a:effectLst>
                  <a:outerShdw blurRad="88556" dist="78156" dir="3094946" algn="tl" rotWithShape="0">
                    <a:prstClr val="black">
                      <a:alpha val="44006"/>
                    </a:prstClr>
                  </a:outerShdw>
                </a:effectLst>
                <a:latin typeface="Montserrat"/>
                <a:sym typeface="Montserrat"/>
              </a:rPr>
              <a:t>?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latin typeface="Montserrat"/>
              <a:sym typeface="Montserra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latin typeface="Montserrat"/>
              <a:sym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Montserrat"/>
                <a:sym typeface="Montserrat"/>
              </a:rPr>
              <a:t>Erfahrungen aus meiner Vergangenheit </a:t>
            </a:r>
            <a:endParaRPr lang="de-DE" sz="3200" dirty="0">
              <a:latin typeface="Montserrat"/>
              <a:sym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Montserrat"/>
              <a:sym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Montserrat"/>
                <a:sym typeface="Montserrat"/>
              </a:rPr>
              <a:t>Denkmuster aus noch </a:t>
            </a:r>
            <a:r>
              <a:rPr lang="de-DE" sz="1600" dirty="0" err="1">
                <a:latin typeface="Montserrat"/>
                <a:sym typeface="Montserrat"/>
              </a:rPr>
              <a:t>vergangenerer</a:t>
            </a:r>
            <a:r>
              <a:rPr lang="de-DE" sz="1600" dirty="0">
                <a:latin typeface="Montserrat"/>
                <a:sym typeface="Montserrat"/>
              </a:rPr>
              <a:t> Vergangenheit </a:t>
            </a:r>
            <a:endParaRPr lang="de-DE" sz="3200" dirty="0">
              <a:latin typeface="Montserrat"/>
              <a:sym typeface="Montserrat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sym typeface="Montserrat"/>
              </a:rPr>
              <a:t>Ungewissheit ≙ Bedrohung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Wachsamkeit steigert die „Überlebenschancen“, physisch und </a:t>
            </a:r>
            <a:r>
              <a:rPr lang="de-DE" sz="1200" dirty="0">
                <a:latin typeface="Montserrat"/>
                <a:sym typeface="Montserrat"/>
              </a:rPr>
              <a:t>sozial</a:t>
            </a: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046600" y="300177"/>
            <a:ext cx="5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“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Children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are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happy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because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they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don’t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have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a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file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in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their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minds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called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‘All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the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things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that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could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go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de" b="1" dirty="0" err="1">
                <a:latin typeface="Montserrat" pitchFamily="2" charset="77"/>
                <a:ea typeface="Montserrat"/>
                <a:cs typeface="Montserrat"/>
                <a:sym typeface="Montserrat"/>
              </a:rPr>
              <a:t>wrong</a:t>
            </a: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’.”</a:t>
            </a:r>
            <a:endParaRPr b="1" dirty="0"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latin typeface="Montserrat" pitchFamily="2" charset="77"/>
                <a:ea typeface="Montserrat"/>
                <a:cs typeface="Montserrat"/>
                <a:sym typeface="Montserrat"/>
              </a:rPr>
              <a:t>Marianne Williamson</a:t>
            </a:r>
            <a:endParaRPr b="1"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Vorbereitung 1/3: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Umdenken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Vorbereitung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umdenken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Was jetzt gleich passiert, kann ich nicht zu 100% vorhersehen.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Peinlichkeit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umdenken: „Ich stehe zu dem, was ich tue.“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Es wird oft erst dann peinlich, wenn wir selbst es als peinlich definieren.</a:t>
            </a:r>
            <a:endParaRPr sz="1200" dirty="0">
              <a:latin typeface="Montserrat"/>
              <a:sym typeface="Montserra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Ungewissheit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umdenken: „Es kann genau so gut auch gut werden.“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Was ist in dem dunklen Zimmer - das Ungeheuer oder die Kiste voll Gold?</a:t>
            </a: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000816" y="3369661"/>
            <a:ext cx="713753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 dirty="0">
                <a:solidFill>
                  <a:srgbClr val="4D51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“... dass diese Furcht zu irren schon der Irrtum selbst ist.”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G. W. F. Hegel (</a:t>
            </a:r>
            <a:r>
              <a:rPr lang="de" sz="1000" i="1" dirty="0" err="1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Hbf</a:t>
            </a: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Stuttgart)</a:t>
            </a:r>
            <a:endParaRPr sz="1000" i="1" dirty="0">
              <a:solidFill>
                <a:srgbClr val="5F636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Vorbereitung 2/3: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das “</a:t>
            </a:r>
            <a:r>
              <a:rPr lang="de" b="1" dirty="0" err="1">
                <a:latin typeface="Montserrat"/>
                <a:ea typeface="Montserrat"/>
                <a:cs typeface="Montserrat"/>
                <a:sym typeface="Montserrat"/>
              </a:rPr>
              <a:t>Mindset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darf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das jetzt tun.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Montserrat"/>
                <a:ea typeface="Montserrat"/>
                <a:cs typeface="Montserrat"/>
                <a:sym typeface="Montserrat"/>
              </a:rPr>
              <a:t>Ich bekomme Geschenke: eine Chance, ein Podium und ein Publikum.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s sind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nur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xx Minuten.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Es gibt eine Zeit danach.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Ich habe die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Führung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sz="1200" dirty="0">
                <a:latin typeface="Montserrat"/>
                <a:ea typeface="Montserrat"/>
                <a:cs typeface="Montserrat"/>
                <a:sym typeface="Montserrat"/>
              </a:rPr>
              <a:t>Niemand will sie mir streitig machen.</a:t>
            </a:r>
            <a:endParaRPr lang="de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es. Auf meine Weise.</a:t>
            </a: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3801600" y="3216193"/>
            <a:ext cx="5338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 dirty="0">
                <a:solidFill>
                  <a:srgbClr val="4D51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Whether you think you can</a:t>
            </a:r>
            <a:r>
              <a:rPr lang="de" sz="1000" i="1" dirty="0">
                <a:solidFill>
                  <a:srgbClr val="4D51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 dirty="0">
                <a:solidFill>
                  <a:srgbClr val="4D51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think you</a:t>
            </a:r>
            <a:r>
              <a:rPr lang="de" sz="1000" i="1" dirty="0">
                <a:solidFill>
                  <a:srgbClr val="4D51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can't - you’re</a:t>
            </a: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right.“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 dirty="0">
                <a:solidFill>
                  <a:srgbClr val="5F636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Henry Ford</a:t>
            </a:r>
            <a:endParaRPr sz="1000" i="1" dirty="0">
              <a:solidFill>
                <a:srgbClr val="5F636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3001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Vorbereitung 3/3: 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das “</a:t>
            </a:r>
            <a:r>
              <a:rPr lang="de" b="1" dirty="0" err="1">
                <a:latin typeface="Montserrat"/>
                <a:ea typeface="Montserrat"/>
                <a:cs typeface="Montserrat"/>
                <a:sym typeface="Montserrat"/>
              </a:rPr>
              <a:t>Bodyset</a:t>
            </a:r>
            <a:r>
              <a:rPr lang="de" b="1" dirty="0"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0076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der “Hampelmann” (in die Position fallen)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der “Gorilla“ (klopfen auf die Thymusdrüse)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der „HNO-Arzt“ (Zunge rausstrecken, optional: </a:t>
            </a:r>
            <a:r>
              <a:rPr lang="de" dirty="0" err="1">
                <a:latin typeface="Montserrat"/>
                <a:ea typeface="Montserrat"/>
                <a:cs typeface="Montserrat"/>
                <a:sym typeface="Montserrat"/>
              </a:rPr>
              <a:t>aaaah</a:t>
            </a: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 sagen)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" dirty="0">
                <a:latin typeface="Montserrat"/>
                <a:ea typeface="Montserrat"/>
                <a:cs typeface="Montserrat"/>
                <a:sym typeface="Montserrat"/>
              </a:rPr>
              <a:t>“Der doofe Tobias tunkt die taube Doris am trüben Dorfteich.”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6932"/>
            <a:ext cx="9144003" cy="13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Macintosh PowerPoint</Application>
  <PresentationFormat>Bildschirmpräsentation (16:9)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Montserrat</vt:lpstr>
      <vt:lpstr>Arial</vt:lpstr>
      <vt:lpstr>Simple Light</vt:lpstr>
      <vt:lpstr>INS KALTE WASSER</vt:lpstr>
      <vt:lpstr>Der Plan</vt:lpstr>
      <vt:lpstr>Vorüberlegungen 1/2</vt:lpstr>
      <vt:lpstr>Vorüberlegungen 2/2</vt:lpstr>
      <vt:lpstr>Vorüberlegungen zusammengefasst:</vt:lpstr>
      <vt:lpstr>“Children are happy because they don’t have a file in their minds called ‘All the things that could go wrong’.”  Marianne Williamson</vt:lpstr>
      <vt:lpstr>Vorbereitung 1/3: Umdenken</vt:lpstr>
      <vt:lpstr>Vorbereitung 2/3: das “Mindset”</vt:lpstr>
      <vt:lpstr>Vorbereitung 3/3: das “Bodyset”</vt:lpstr>
      <vt:lpstr>Showtime!</vt:lpstr>
      <vt:lpstr>im „worst case“:</vt:lpstr>
      <vt:lpstr>Übungen 1/3: Entspanntheit</vt:lpstr>
      <vt:lpstr>Übungen 2/3: Schlagfertigkeit</vt:lpstr>
      <vt:lpstr>Übungen 3/3: Improvisation &amp; „Kopf aufmachen“</vt:lpstr>
      <vt:lpstr>üben, üben, üben, …</vt:lpstr>
      <vt:lpstr>Danke. Schön.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KALTE WASSER</dc:title>
  <cp:lastModifiedBy>Matthias Weiss</cp:lastModifiedBy>
  <cp:revision>21</cp:revision>
  <dcterms:modified xsi:type="dcterms:W3CDTF">2022-03-24T13:40:52Z</dcterms:modified>
</cp:coreProperties>
</file>