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176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073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4069080" cy="6858000"/>
          </a:xfrm>
          <a:prstGeom prst="rect">
            <a:avLst/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2"/>
          <p:cNvSpPr/>
          <p:nvPr/>
        </p:nvSpPr>
        <p:spPr>
          <a:xfrm>
            <a:off x="594360" y="530352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2C94C"/>
                </a:solidFill>
              </a:rPr>
              <a:t>Fallbeispiel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78992"/>
            <a:ext cx="31546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</a:rPr>
              <a:t>Marketingseminar</a:t>
            </a:r>
            <a:endParaRPr lang="en-US" sz="2300" dirty="0"/>
          </a:p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</a:rPr>
              <a:t>als KI-Lernlabor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12648" y="342900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80" dirty="0">
                <a:solidFill>
                  <a:srgbClr val="E5E7EB"/>
                </a:solidFill>
              </a:rPr>
              <a:t>Ein Impuls für Lehrende und Studierende aller Fachkulturen</a:t>
            </a:r>
            <a:endParaRPr lang="en-US" sz="1180" dirty="0"/>
          </a:p>
        </p:txBody>
      </p:sp>
      <p:sp>
        <p:nvSpPr>
          <p:cNvPr id="7" name="Shape 5"/>
          <p:cNvSpPr/>
          <p:nvPr/>
        </p:nvSpPr>
        <p:spPr>
          <a:xfrm>
            <a:off x="4572000" y="777240"/>
            <a:ext cx="4754880" cy="4754880"/>
          </a:xfrm>
          <a:prstGeom prst="arc">
            <a:avLst/>
          </a:prstGeom>
          <a:noFill/>
          <a:ln w="203200">
            <a:solidFill>
              <a:srgbClr val="DCEBFF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Shape 6"/>
          <p:cNvSpPr/>
          <p:nvPr/>
        </p:nvSpPr>
        <p:spPr>
          <a:xfrm>
            <a:off x="6035040" y="1188720"/>
            <a:ext cx="3566160" cy="3566160"/>
          </a:xfrm>
          <a:prstGeom prst="arc">
            <a:avLst/>
          </a:prstGeom>
          <a:noFill/>
          <a:ln w="139700">
            <a:solidFill>
              <a:srgbClr val="2563EB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/>
          <p:nvPr/>
        </p:nvSpPr>
        <p:spPr>
          <a:xfrm>
            <a:off x="4709160" y="1572768"/>
            <a:ext cx="5303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11827"/>
                </a:solidFill>
              </a:rPr>
              <a:t>Wie kann eine Lehrveranstaltung ihr Prüfungswissen im Verlauf selbst erzeugen?</a:t>
            </a:r>
            <a:endParaRPr lang="en-US" sz="2500" dirty="0"/>
          </a:p>
        </p:txBody>
      </p:sp>
      <p:sp>
        <p:nvSpPr>
          <p:cNvPr id="10" name="Text 8"/>
          <p:cNvSpPr/>
          <p:nvPr/>
        </p:nvSpPr>
        <p:spPr>
          <a:xfrm>
            <a:off x="4727448" y="2962656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4B5563"/>
                </a:solidFill>
              </a:rPr>
              <a:t>Fallarbeit · Gruppenreferate · KI-Transkription · Custom GPT · Klausurfragen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4754880" y="4892040"/>
            <a:ext cx="1005840" cy="1005840"/>
          </a:xfrm>
          <a:prstGeom prst="ellipse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Text 10"/>
          <p:cNvSpPr/>
          <p:nvPr/>
        </p:nvSpPr>
        <p:spPr>
          <a:xfrm>
            <a:off x="4709160" y="5230368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FFFFFF"/>
                </a:solidFill>
              </a:rPr>
              <a:t>Fall</a:t>
            </a:r>
            <a:endParaRPr lang="en-US" sz="980" dirty="0"/>
          </a:p>
        </p:txBody>
      </p:sp>
      <p:sp>
        <p:nvSpPr>
          <p:cNvPr id="13" name="Shape 11"/>
          <p:cNvSpPr/>
          <p:nvPr/>
        </p:nvSpPr>
        <p:spPr>
          <a:xfrm>
            <a:off x="5879592" y="5230368"/>
            <a:ext cx="274320" cy="256032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2"/>
          <p:cNvSpPr/>
          <p:nvPr/>
        </p:nvSpPr>
        <p:spPr>
          <a:xfrm>
            <a:off x="6309360" y="4892040"/>
            <a:ext cx="1005840" cy="100584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Text 13"/>
          <p:cNvSpPr/>
          <p:nvPr/>
        </p:nvSpPr>
        <p:spPr>
          <a:xfrm>
            <a:off x="6263640" y="5230368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FFFFFF"/>
                </a:solidFill>
              </a:rPr>
              <a:t>Konzept</a:t>
            </a:r>
            <a:endParaRPr lang="en-US" sz="980" dirty="0"/>
          </a:p>
        </p:txBody>
      </p:sp>
      <p:sp>
        <p:nvSpPr>
          <p:cNvPr id="16" name="Shape 14"/>
          <p:cNvSpPr/>
          <p:nvPr/>
        </p:nvSpPr>
        <p:spPr>
          <a:xfrm>
            <a:off x="7434072" y="5230368"/>
            <a:ext cx="274320" cy="256032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Shape 15"/>
          <p:cNvSpPr/>
          <p:nvPr/>
        </p:nvSpPr>
        <p:spPr>
          <a:xfrm>
            <a:off x="7863840" y="4892040"/>
            <a:ext cx="1005840" cy="1005840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8" name="Text 16"/>
          <p:cNvSpPr/>
          <p:nvPr/>
        </p:nvSpPr>
        <p:spPr>
          <a:xfrm>
            <a:off x="7818120" y="5230368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FFFFFF"/>
                </a:solidFill>
              </a:rPr>
              <a:t>Theorie</a:t>
            </a:r>
            <a:endParaRPr lang="en-US" sz="980" dirty="0"/>
          </a:p>
        </p:txBody>
      </p:sp>
      <p:sp>
        <p:nvSpPr>
          <p:cNvPr id="19" name="Shape 17"/>
          <p:cNvSpPr/>
          <p:nvPr/>
        </p:nvSpPr>
        <p:spPr>
          <a:xfrm>
            <a:off x="8988552" y="5230368"/>
            <a:ext cx="274320" cy="256032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Shape 18"/>
          <p:cNvSpPr/>
          <p:nvPr/>
        </p:nvSpPr>
        <p:spPr>
          <a:xfrm>
            <a:off x="9418320" y="4892040"/>
            <a:ext cx="1005840" cy="1005840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1" name="Text 19"/>
          <p:cNvSpPr/>
          <p:nvPr/>
        </p:nvSpPr>
        <p:spPr>
          <a:xfrm>
            <a:off x="9372600" y="5230368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FFFFFF"/>
                </a:solidFill>
              </a:rPr>
              <a:t>Klausur</a:t>
            </a:r>
            <a:endParaRPr lang="en-US" sz="980" dirty="0"/>
          </a:p>
        </p:txBody>
      </p:sp>
      <p:sp>
        <p:nvSpPr>
          <p:cNvPr id="22" name="Text 20"/>
          <p:cNvSpPr/>
          <p:nvPr/>
        </p:nvSpPr>
        <p:spPr>
          <a:xfrm>
            <a:off x="594360" y="6473952"/>
            <a:ext cx="7498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70" dirty="0">
                <a:solidFill>
                  <a:srgbClr val="6B7280"/>
                </a:solidFill>
              </a:rPr>
              <a:t>Integriertes Dienstleistungsmarketing · hochschuldidaktisches Fallbeispiel</a:t>
            </a:r>
            <a:endParaRPr lang="en-US" sz="670" dirty="0"/>
          </a:p>
        </p:txBody>
      </p:sp>
      <p:sp>
        <p:nvSpPr>
          <p:cNvPr id="23" name="Text 21"/>
          <p:cNvSpPr/>
          <p:nvPr/>
        </p:nvSpPr>
        <p:spPr>
          <a:xfrm>
            <a:off x="11201400" y="645566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80"/>
                </a:solidFill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63EB"/>
                </a:solidFill>
              </a:rPr>
              <a:t>TRANSKRIPTION UND DATENSATZ</a:t>
            </a:r>
            <a:endParaRPr lang="en-US" sz="78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8961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</a:rPr>
              <a:t>Dokumentationsworkflow mit KI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889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Shape 3"/>
          <p:cNvSpPr/>
          <p:nvPr/>
        </p:nvSpPr>
        <p:spPr>
          <a:xfrm>
            <a:off x="777240" y="1417320"/>
            <a:ext cx="2042770" cy="960120"/>
          </a:xfrm>
          <a:prstGeom prst="roundRect">
            <a:avLst>
              <a:gd name="adj" fmla="val 7619"/>
            </a:avLst>
          </a:prstGeom>
          <a:solidFill>
            <a:srgbClr val="F97316">
              <a:alpha val="96000"/>
            </a:srgbClr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850392" y="1572768"/>
            <a:ext cx="189646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Vortrag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vor Ort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2746858" y="1709928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Shape 6"/>
          <p:cNvSpPr/>
          <p:nvPr/>
        </p:nvSpPr>
        <p:spPr>
          <a:xfrm>
            <a:off x="2929738" y="1417320"/>
            <a:ext cx="2042770" cy="960120"/>
          </a:xfrm>
          <a:prstGeom prst="roundRect">
            <a:avLst>
              <a:gd name="adj" fmla="val 7619"/>
            </a:avLst>
          </a:prstGeom>
          <a:solidFill>
            <a:srgbClr val="7C3AED">
              <a:alpha val="96000"/>
            </a:srgbClr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/>
          <p:nvPr/>
        </p:nvSpPr>
        <p:spPr>
          <a:xfrm>
            <a:off x="3002890" y="1572768"/>
            <a:ext cx="189646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ChatGPT-App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transkribiert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899355" y="1709928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Shape 9"/>
          <p:cNvSpPr/>
          <p:nvPr/>
        </p:nvSpPr>
        <p:spPr>
          <a:xfrm>
            <a:off x="5082235" y="1417320"/>
            <a:ext cx="2042770" cy="960120"/>
          </a:xfrm>
          <a:prstGeom prst="roundRect">
            <a:avLst>
              <a:gd name="adj" fmla="val 7619"/>
            </a:avLst>
          </a:prstGeom>
          <a:solidFill>
            <a:srgbClr val="2563EB">
              <a:alpha val="96000"/>
            </a:srgbClr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Text 10"/>
          <p:cNvSpPr/>
          <p:nvPr/>
        </p:nvSpPr>
        <p:spPr>
          <a:xfrm>
            <a:off x="5155387" y="1572768"/>
            <a:ext cx="189646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Export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als Datensatz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7051853" y="1709928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2"/>
          <p:cNvSpPr/>
          <p:nvPr/>
        </p:nvSpPr>
        <p:spPr>
          <a:xfrm>
            <a:off x="7234733" y="1417320"/>
            <a:ext cx="2042770" cy="960120"/>
          </a:xfrm>
          <a:prstGeom prst="roundRect">
            <a:avLst>
              <a:gd name="adj" fmla="val 7619"/>
            </a:avLst>
          </a:prstGeom>
          <a:solidFill>
            <a:srgbClr val="10B981">
              <a:alpha val="96000"/>
            </a:srgbClr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Text 13"/>
          <p:cNvSpPr/>
          <p:nvPr/>
        </p:nvSpPr>
        <p:spPr>
          <a:xfrm>
            <a:off x="7307885" y="1572768"/>
            <a:ext cx="189646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Upload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in Zentralchat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9204350" y="1709928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Shape 15"/>
          <p:cNvSpPr/>
          <p:nvPr/>
        </p:nvSpPr>
        <p:spPr>
          <a:xfrm>
            <a:off x="9387230" y="1417320"/>
            <a:ext cx="2042770" cy="960120"/>
          </a:xfrm>
          <a:prstGeom prst="roundRect">
            <a:avLst>
              <a:gd name="adj" fmla="val 7619"/>
            </a:avLst>
          </a:prstGeom>
          <a:solidFill>
            <a:srgbClr val="111827">
              <a:alpha val="96000"/>
            </a:srgbClr>
          </a:solidFill>
          <a:ln w="12700">
            <a:solidFill>
              <a:srgbClr val="111827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8" name="Text 16"/>
          <p:cNvSpPr/>
          <p:nvPr/>
        </p:nvSpPr>
        <p:spPr>
          <a:xfrm>
            <a:off x="9460382" y="1572768"/>
            <a:ext cx="189646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Verdichtung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für Nacharbeit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68680" y="2880360"/>
            <a:ext cx="338328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Shape 18"/>
          <p:cNvSpPr/>
          <p:nvPr/>
        </p:nvSpPr>
        <p:spPr>
          <a:xfrm>
            <a:off x="868680" y="2880360"/>
            <a:ext cx="54864" cy="196596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1" name="Text 19"/>
          <p:cNvSpPr/>
          <p:nvPr/>
        </p:nvSpPr>
        <p:spPr>
          <a:xfrm>
            <a:off x="1069848" y="3044952"/>
            <a:ext cx="3063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Materialbasis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1069848" y="3392424"/>
            <a:ext cx="3063240" cy="1344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Folien, Transkripte, Mitschnitte, Protokolle und Lehrimpulse werden im selben Arbeitsraum gesammelt.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407408" y="2880360"/>
            <a:ext cx="338328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4" name="Shape 22"/>
          <p:cNvSpPr/>
          <p:nvPr/>
        </p:nvSpPr>
        <p:spPr>
          <a:xfrm>
            <a:off x="4407408" y="2880360"/>
            <a:ext cx="54864" cy="196596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5" name="Text 23"/>
          <p:cNvSpPr/>
          <p:nvPr/>
        </p:nvSpPr>
        <p:spPr>
          <a:xfrm>
            <a:off x="4608576" y="3044952"/>
            <a:ext cx="3063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Funktion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4608576" y="3392424"/>
            <a:ext cx="3063240" cy="1344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Der Chat wird zum Seminarlogbuch: er dokumentiert Begriffe, Argumente, Beispiele, Fehlstellen und Reflexionen.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7946136" y="2880360"/>
            <a:ext cx="338328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8" name="Shape 26"/>
          <p:cNvSpPr/>
          <p:nvPr/>
        </p:nvSpPr>
        <p:spPr>
          <a:xfrm>
            <a:off x="7946136" y="2880360"/>
            <a:ext cx="54864" cy="196596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9" name="Text 27"/>
          <p:cNvSpPr/>
          <p:nvPr/>
        </p:nvSpPr>
        <p:spPr>
          <a:xfrm>
            <a:off x="8147304" y="3044952"/>
            <a:ext cx="3063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Wirkung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8147304" y="3392424"/>
            <a:ext cx="3063240" cy="1344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Studierende können nachbereiten; Lehrende können Wissensstände, Lücken und Klausurvorbereitung systematisch sehen.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960120" y="5623560"/>
            <a:ext cx="9875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</a:rPr>
              <a:t>Datenschutz und Transparenz müssen separat geklärt werden: lokale Mitschnitte, Einverständnis, Zweckbindung.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594360" y="6473952"/>
            <a:ext cx="7498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70" dirty="0">
                <a:solidFill>
                  <a:srgbClr val="6B7280"/>
                </a:solidFill>
              </a:rPr>
              <a:t>Integriertes Dienstleistungsmarketing · hochschuldidaktisches Fallbeispiel</a:t>
            </a:r>
            <a:endParaRPr lang="en-US" sz="670" dirty="0"/>
          </a:p>
        </p:txBody>
      </p:sp>
      <p:sp>
        <p:nvSpPr>
          <p:cNvPr id="33" name="Text 31"/>
          <p:cNvSpPr/>
          <p:nvPr/>
        </p:nvSpPr>
        <p:spPr>
          <a:xfrm>
            <a:off x="11201400" y="645566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80"/>
                </a:solidFill>
              </a:rPr>
              <a:t>11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63EB"/>
                </a:solidFill>
              </a:rPr>
              <a:t>ZENTRALER WISSENSRAUM</a:t>
            </a:r>
            <a:endParaRPr lang="en-US" sz="78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8961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</a:rPr>
              <a:t>Custom GPT als sokratischer Lernbegleiter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889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Shape 3"/>
          <p:cNvSpPr/>
          <p:nvPr/>
        </p:nvSpPr>
        <p:spPr>
          <a:xfrm>
            <a:off x="4754880" y="1417320"/>
            <a:ext cx="2651760" cy="2651760"/>
          </a:xfrm>
          <a:prstGeom prst="ellipse">
            <a:avLst/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5102352" y="2148840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Custom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GPT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914400" y="1234440"/>
            <a:ext cx="24231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651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Text 6"/>
          <p:cNvSpPr/>
          <p:nvPr/>
        </p:nvSpPr>
        <p:spPr>
          <a:xfrm>
            <a:off x="1033272" y="143560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11827"/>
                </a:solidFill>
              </a:rPr>
              <a:t>Systemprompt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111827"/>
                </a:solidFill>
              </a:rPr>
              <a:t>Sokratischer Dialog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8778240" y="1234440"/>
            <a:ext cx="24231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651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/>
          <p:nvPr/>
        </p:nvSpPr>
        <p:spPr>
          <a:xfrm>
            <a:off x="8897112" y="143560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11827"/>
                </a:solidFill>
              </a:rPr>
              <a:t>Seminar-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111827"/>
                </a:solidFill>
              </a:rPr>
              <a:t>Datensätze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68680" y="4160520"/>
            <a:ext cx="24231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651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987552" y="436168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11827"/>
                </a:solidFill>
              </a:rPr>
              <a:t>Begriffsarbeit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111827"/>
                </a:solidFill>
              </a:rPr>
              <a:t>&amp; Glossar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732520" y="4160520"/>
            <a:ext cx="24231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651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Text 15"/>
          <p:cNvSpPr/>
          <p:nvPr/>
        </p:nvSpPr>
        <p:spPr>
          <a:xfrm>
            <a:off x="8851392" y="436168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11827"/>
                </a:solidFill>
              </a:rPr>
              <a:t>Klausurfragen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111827"/>
                </a:solidFill>
              </a:rPr>
              <a:t>&amp; Feedback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9939528" y="4617720"/>
            <a:ext cx="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de-DE"/>
          </a:p>
        </p:txBody>
      </p:sp>
      <p:sp>
        <p:nvSpPr>
          <p:cNvPr id="19" name="Text 17"/>
          <p:cNvSpPr/>
          <p:nvPr/>
        </p:nvSpPr>
        <p:spPr>
          <a:xfrm>
            <a:off x="1005840" y="5715000"/>
            <a:ext cx="10104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11827"/>
                </a:solidFill>
              </a:rPr>
              <a:t>Nicht Ersatz der Lehre, sondern Reflexions- und Strukturierungsmedium.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94360" y="6473952"/>
            <a:ext cx="7498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70" dirty="0">
                <a:solidFill>
                  <a:srgbClr val="6B7280"/>
                </a:solidFill>
              </a:rPr>
              <a:t>Integriertes Dienstleistungsmarketing · hochschuldidaktisches Fallbeispiel</a:t>
            </a:r>
            <a:endParaRPr lang="en-US" sz="670" dirty="0"/>
          </a:p>
        </p:txBody>
      </p:sp>
      <p:sp>
        <p:nvSpPr>
          <p:cNvPr id="21" name="Text 19"/>
          <p:cNvSpPr/>
          <p:nvPr/>
        </p:nvSpPr>
        <p:spPr>
          <a:xfrm>
            <a:off x="11201400" y="645566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80"/>
                </a:solidFill>
              </a:rPr>
              <a:t>12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63EB"/>
                </a:solidFill>
              </a:rPr>
              <a:t>PRÜFUNGSORIENTIERUNG</a:t>
            </a:r>
            <a:endParaRPr lang="en-US" sz="78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8961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</a:rPr>
              <a:t>Klausurvorbereitung nach Taxonomiestufen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889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Shape 3"/>
          <p:cNvSpPr/>
          <p:nvPr/>
        </p:nvSpPr>
        <p:spPr>
          <a:xfrm>
            <a:off x="868680" y="1417320"/>
            <a:ext cx="4754880" cy="4069080"/>
          </a:xfrm>
          <a:prstGeom prst="roundRect">
            <a:avLst>
              <a:gd name="adj" fmla="val 2022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1234440" y="1783080"/>
            <a:ext cx="4023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11827"/>
                </a:solidFill>
              </a:rPr>
              <a:t>Stufe 1</a:t>
            </a:r>
            <a:endParaRPr lang="en-US" sz="2500" dirty="0"/>
          </a:p>
          <a:p>
            <a:pPr marL="0" indent="0">
              <a:buNone/>
            </a:pPr>
            <a:r>
              <a:rPr lang="en-US" sz="2500" b="1" dirty="0">
                <a:solidFill>
                  <a:srgbClr val="111827"/>
                </a:solidFill>
              </a:rPr>
              <a:t>Kennen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1298448" y="2606040"/>
            <a:ext cx="3886200" cy="1920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500" dirty="0">
                <a:solidFill>
                  <a:srgbClr val="374151"/>
                </a:solidFill>
              </a:rPr>
              <a:t>Begriffe definieren</a:t>
            </a:r>
            <a:endParaRPr lang="en-US" sz="1500" dirty="0"/>
          </a:p>
          <a:p>
            <a:r>
              <a:rPr lang="en-US" sz="1500" dirty="0">
                <a:solidFill>
                  <a:srgbClr val="374151"/>
                </a:solidFill>
              </a:rPr>
              <a:t>Modelle benennen</a:t>
            </a:r>
            <a:endParaRPr lang="en-US" sz="1500" dirty="0"/>
          </a:p>
          <a:p>
            <a:r>
              <a:rPr lang="en-US" sz="1500" dirty="0">
                <a:solidFill>
                  <a:srgbClr val="374151"/>
                </a:solidFill>
              </a:rPr>
              <a:t>Grundlogiken erklären</a:t>
            </a:r>
            <a:endParaRPr lang="en-US" sz="1500" dirty="0"/>
          </a:p>
          <a:p>
            <a:r>
              <a:rPr lang="en-US" sz="1500" dirty="0">
                <a:solidFill>
                  <a:srgbClr val="374151"/>
                </a:solidFill>
              </a:rPr>
              <a:t>Kernkonzepte unterscheiden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92240" y="1417320"/>
            <a:ext cx="4754880" cy="4069080"/>
          </a:xfrm>
          <a:prstGeom prst="roundRect">
            <a:avLst>
              <a:gd name="adj" fmla="val 2022"/>
            </a:avLst>
          </a:prstGeom>
          <a:solidFill>
            <a:srgbClr val="EFF6FF"/>
          </a:solidFill>
          <a:ln w="12700">
            <a:solidFill>
              <a:srgbClr val="DCEBF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/>
          <p:nvPr/>
        </p:nvSpPr>
        <p:spPr>
          <a:xfrm>
            <a:off x="6858000" y="1783080"/>
            <a:ext cx="4023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2563EB"/>
                </a:solidFill>
              </a:rPr>
              <a:t>Stufe 2</a:t>
            </a:r>
            <a:endParaRPr lang="en-US" sz="2500" dirty="0"/>
          </a:p>
          <a:p>
            <a:pPr marL="0" indent="0">
              <a:buNone/>
            </a:pPr>
            <a:r>
              <a:rPr lang="en-US" sz="2500" b="1" dirty="0">
                <a:solidFill>
                  <a:srgbClr val="2563EB"/>
                </a:solidFill>
              </a:rPr>
              <a:t>Verstehen &amp; Anwenden</a:t>
            </a:r>
            <a:endParaRPr lang="en-US" sz="2500" dirty="0"/>
          </a:p>
        </p:txBody>
      </p:sp>
      <p:sp>
        <p:nvSpPr>
          <p:cNvPr id="10" name="Text 8"/>
          <p:cNvSpPr/>
          <p:nvPr/>
        </p:nvSpPr>
        <p:spPr>
          <a:xfrm>
            <a:off x="6903720" y="2606040"/>
            <a:ext cx="3977640" cy="1920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500" dirty="0">
                <a:solidFill>
                  <a:srgbClr val="374151"/>
                </a:solidFill>
              </a:rPr>
              <a:t>Modell auf Fall anwenden</a:t>
            </a:r>
            <a:endParaRPr lang="en-US" sz="1500" dirty="0"/>
          </a:p>
          <a:p>
            <a:r>
              <a:rPr lang="en-US" sz="1500" dirty="0">
                <a:solidFill>
                  <a:srgbClr val="374151"/>
                </a:solidFill>
              </a:rPr>
              <a:t>Positionierung ableiten</a:t>
            </a:r>
            <a:endParaRPr lang="en-US" sz="1500" dirty="0"/>
          </a:p>
          <a:p>
            <a:r>
              <a:rPr lang="en-US" sz="1500" dirty="0">
                <a:solidFill>
                  <a:srgbClr val="374151"/>
                </a:solidFill>
              </a:rPr>
              <a:t>Touchpoints analysieren</a:t>
            </a:r>
            <a:endParaRPr lang="en-US" sz="1500" dirty="0"/>
          </a:p>
          <a:p>
            <a:r>
              <a:rPr lang="en-US" sz="1500" dirty="0">
                <a:solidFill>
                  <a:srgbClr val="374151"/>
                </a:solidFill>
              </a:rPr>
              <a:t>kommunikative Leitidee entwickeln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960120" y="5742432"/>
            <a:ext cx="10195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80" b="1" dirty="0">
                <a:solidFill>
                  <a:srgbClr val="111827"/>
                </a:solidFill>
              </a:rPr>
              <a:t>Partnergruppen erstellen sich gegenseitig Übungsfragen. Die Klausur kann maschinell voranalysiert werden; finale Bewertung bleibt manuell.</a:t>
            </a:r>
            <a:endParaRPr lang="en-US" sz="1380" dirty="0"/>
          </a:p>
        </p:txBody>
      </p:sp>
      <p:sp>
        <p:nvSpPr>
          <p:cNvPr id="12" name="Text 10"/>
          <p:cNvSpPr/>
          <p:nvPr/>
        </p:nvSpPr>
        <p:spPr>
          <a:xfrm>
            <a:off x="594360" y="6473952"/>
            <a:ext cx="7498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70" dirty="0">
                <a:solidFill>
                  <a:srgbClr val="6B7280"/>
                </a:solidFill>
              </a:rPr>
              <a:t>Integriertes Dienstleistungsmarketing · hochschuldidaktisches Fallbeispiel</a:t>
            </a:r>
            <a:endParaRPr lang="en-US" sz="670" dirty="0"/>
          </a:p>
        </p:txBody>
      </p:sp>
      <p:sp>
        <p:nvSpPr>
          <p:cNvPr id="13" name="Text 11"/>
          <p:cNvSpPr/>
          <p:nvPr/>
        </p:nvSpPr>
        <p:spPr>
          <a:xfrm>
            <a:off x="11201400" y="645566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80"/>
                </a:solidFill>
              </a:rPr>
              <a:t>14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63EB"/>
                </a:solidFill>
              </a:rPr>
              <a:t>DISKUSSION</a:t>
            </a:r>
            <a:endParaRPr lang="en-US" sz="78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8961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</a:rPr>
              <a:t>Transfer: Was lässt sich auf andere Fächer übertragen?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889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Shape 3"/>
          <p:cNvSpPr/>
          <p:nvPr/>
        </p:nvSpPr>
        <p:spPr>
          <a:xfrm>
            <a:off x="822960" y="1371600"/>
            <a:ext cx="49834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Shape 4"/>
          <p:cNvSpPr/>
          <p:nvPr/>
        </p:nvSpPr>
        <p:spPr>
          <a:xfrm>
            <a:off x="822960" y="1371600"/>
            <a:ext cx="54864" cy="160020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1024128" y="153619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Übertragbare Prinzipien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1024128" y="1883664"/>
            <a:ext cx="466344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Fallarbeit · dynamischer Wissensraum · KI-gestützte Dokumentation · Peer-generierte Prüfungsfragen · iterative Begriffsarbeit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263640" y="1371600"/>
            <a:ext cx="49834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Shape 8"/>
          <p:cNvSpPr/>
          <p:nvPr/>
        </p:nvSpPr>
        <p:spPr>
          <a:xfrm>
            <a:off x="6263640" y="1371600"/>
            <a:ext cx="54864" cy="160020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/>
          <p:nvPr/>
        </p:nvSpPr>
        <p:spPr>
          <a:xfrm>
            <a:off x="6464808" y="1536192"/>
            <a:ext cx="4663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Risiken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6464808" y="1883664"/>
            <a:ext cx="466344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Materialfülle · Qualitätskontrolle · Scheinverständnis durch KI · Datenschutz bei Mitschnitten · unklare Rollenverantwortung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22960" y="3383280"/>
            <a:ext cx="1042416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2"/>
          <p:cNvSpPr/>
          <p:nvPr/>
        </p:nvSpPr>
        <p:spPr>
          <a:xfrm>
            <a:off x="822960" y="3383280"/>
            <a:ext cx="54864" cy="109728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Text 13"/>
          <p:cNvSpPr/>
          <p:nvPr/>
        </p:nvSpPr>
        <p:spPr>
          <a:xfrm>
            <a:off x="1024128" y="3547872"/>
            <a:ext cx="10104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Leitthese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1024128" y="3895344"/>
            <a:ext cx="101041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KI macht Lernen nicht automatisch besser – aber sie kann Lernprozesse sichtbar, wiederholbar und prüfbar machen.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960120" y="507492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563EB"/>
                </a:solidFill>
              </a:rPr>
              <a:t>Diskussionsfrage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960120" y="5413248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11827"/>
                </a:solidFill>
              </a:rPr>
              <a:t>Wie viel Dynamik verträgt eine prüfungsorientierte Lehrveranstaltung?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594360" y="6473952"/>
            <a:ext cx="7498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70" dirty="0">
                <a:solidFill>
                  <a:srgbClr val="6B7280"/>
                </a:solidFill>
              </a:rPr>
              <a:t>Integriertes Dienstleistungsmarketing · hochschuldidaktisches Fallbeispiel</a:t>
            </a:r>
            <a:endParaRPr lang="en-US" sz="670" dirty="0"/>
          </a:p>
        </p:txBody>
      </p:sp>
      <p:sp>
        <p:nvSpPr>
          <p:cNvPr id="20" name="Text 18"/>
          <p:cNvSpPr/>
          <p:nvPr/>
        </p:nvSpPr>
        <p:spPr>
          <a:xfrm>
            <a:off x="11201400" y="645566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80"/>
                </a:solidFill>
              </a:rPr>
              <a:t>15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63EB"/>
                </a:solidFill>
              </a:rPr>
              <a:t>WARUM DIESES SEMINAR?</a:t>
            </a:r>
            <a:endParaRPr lang="en-US" sz="78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8961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</a:rPr>
              <a:t>Gesamtimpuls: Fallbeispiel zur Diskussion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889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Shape 3"/>
          <p:cNvSpPr/>
          <p:nvPr/>
        </p:nvSpPr>
        <p:spPr>
          <a:xfrm>
            <a:off x="777240" y="1417320"/>
            <a:ext cx="5532120" cy="1234440"/>
          </a:xfrm>
          <a:prstGeom prst="roundRect">
            <a:avLst>
              <a:gd name="adj" fmla="val 5926"/>
            </a:avLst>
          </a:prstGeom>
          <a:solidFill>
            <a:srgbClr val="F3F4F6"/>
          </a:solidFill>
          <a:ln w="1016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978408" y="1463040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rgbClr val="2563EB"/>
                </a:solidFill>
              </a:rPr>
              <a:t>„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435608" y="1645920"/>
            <a:ext cx="4663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111827"/>
                </a:solidFill>
              </a:rPr>
              <a:t>Nicht Marketing als Fachinhalt steht im Zentrum, sondern ein übertragbarer Workflow: fallbasiert, kollaborativ, KI-gestützt und prüfungsorientiert.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629400" y="1371600"/>
            <a:ext cx="452628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Shape 7"/>
          <p:cNvSpPr/>
          <p:nvPr/>
        </p:nvSpPr>
        <p:spPr>
          <a:xfrm>
            <a:off x="6629400" y="1371600"/>
            <a:ext cx="54864" cy="123444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6830568" y="153619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Hochschuldidaktische Frage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830568" y="1883664"/>
            <a:ext cx="420624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Wie lässt sich eine Lehrveranstaltung so organisieren, dass Wissen im Prozess entsteht, dokumentiert wird und prüfungsfähig wird?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77240" y="3063240"/>
            <a:ext cx="365760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Shape 11"/>
          <p:cNvSpPr/>
          <p:nvPr/>
        </p:nvSpPr>
        <p:spPr>
          <a:xfrm>
            <a:off x="777240" y="3063240"/>
            <a:ext cx="54864" cy="109728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978408" y="3227832"/>
            <a:ext cx="3337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Diskussionsangebot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978408" y="3575304"/>
            <a:ext cx="33375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Das Seminar dient als Beispiel, nicht als Rezept: Was ist auf andere Fachkulturen übertragbar?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53712" y="3063240"/>
            <a:ext cx="333756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Shape 15"/>
          <p:cNvSpPr/>
          <p:nvPr/>
        </p:nvSpPr>
        <p:spPr>
          <a:xfrm>
            <a:off x="4553712" y="3063240"/>
            <a:ext cx="54864" cy="109728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8" name="Text 16"/>
          <p:cNvSpPr/>
          <p:nvPr/>
        </p:nvSpPr>
        <p:spPr>
          <a:xfrm>
            <a:off x="4754880" y="3227832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Lernraum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4754880" y="3575304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Fallarbeit, Gruppenreferate, Mitschnitte, Folien und Protokolle werden zu einem dynamischen Wissensraum.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8010144" y="3063240"/>
            <a:ext cx="315468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1" name="Shape 19"/>
          <p:cNvSpPr/>
          <p:nvPr/>
        </p:nvSpPr>
        <p:spPr>
          <a:xfrm>
            <a:off x="8010144" y="3063240"/>
            <a:ext cx="54864" cy="1097280"/>
          </a:xfrm>
          <a:prstGeom prst="rect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2" name="Text 20"/>
          <p:cNvSpPr/>
          <p:nvPr/>
        </p:nvSpPr>
        <p:spPr>
          <a:xfrm>
            <a:off x="8211312" y="3227832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Prüfungsbezug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8211312" y="3575304"/>
            <a:ext cx="2834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Klausurfragen und Begriffswissen entstehen nicht am Ende, sondern iterativ aus den Sitzungen.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051560" y="5010912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11827"/>
                </a:solidFill>
              </a:rPr>
              <a:t>Zielgruppe des Impulses: Lehrende und Studierende aller Fachkulturen – auch außerhalb von Marketing und Design.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594360" y="6473952"/>
            <a:ext cx="7498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70" dirty="0">
                <a:solidFill>
                  <a:srgbClr val="6B7280"/>
                </a:solidFill>
              </a:rPr>
              <a:t>Integriertes Dienstleistungsmarketing · hochschuldidaktisches Fallbeispiel</a:t>
            </a:r>
            <a:endParaRPr lang="en-US" sz="670" dirty="0"/>
          </a:p>
        </p:txBody>
      </p:sp>
      <p:sp>
        <p:nvSpPr>
          <p:cNvPr id="26" name="Text 24"/>
          <p:cNvSpPr/>
          <p:nvPr/>
        </p:nvSpPr>
        <p:spPr>
          <a:xfrm>
            <a:off x="11201400" y="645566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80"/>
                </a:solidFill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63EB"/>
                </a:solidFill>
              </a:rPr>
              <a:t>RAHMENBEDINGUNGEN</a:t>
            </a:r>
            <a:endParaRPr lang="en-US" sz="78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8961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</a:rPr>
              <a:t>Modulrahmen: Integriertes Dienstleistungsmarketing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889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Text 3"/>
          <p:cNvSpPr/>
          <p:nvPr/>
        </p:nvSpPr>
        <p:spPr>
          <a:xfrm>
            <a:off x="822960" y="141732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563EB"/>
                </a:solidFill>
              </a:rPr>
              <a:t>6.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536192" y="1490472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30" b="1" dirty="0">
                <a:solidFill>
                  <a:srgbClr val="374151"/>
                </a:solidFill>
              </a:rPr>
              <a:t>Semester / fortgeschrittene Bachelorphase</a:t>
            </a:r>
            <a:endParaRPr lang="en-US" sz="930" dirty="0"/>
          </a:p>
        </p:txBody>
      </p:sp>
      <p:sp>
        <p:nvSpPr>
          <p:cNvPr id="7" name="Text 5"/>
          <p:cNvSpPr/>
          <p:nvPr/>
        </p:nvSpPr>
        <p:spPr>
          <a:xfrm>
            <a:off x="3886200" y="141732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7C3AED"/>
                </a:solidFill>
              </a:rPr>
              <a:t>10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4599432" y="1490472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30" b="1" dirty="0">
                <a:solidFill>
                  <a:srgbClr val="374151"/>
                </a:solidFill>
              </a:rPr>
              <a:t>ECTS / 300 h Workload</a:t>
            </a:r>
            <a:endParaRPr lang="en-US" sz="930" dirty="0"/>
          </a:p>
        </p:txBody>
      </p:sp>
      <p:sp>
        <p:nvSpPr>
          <p:cNvPr id="9" name="Text 7"/>
          <p:cNvSpPr/>
          <p:nvPr/>
        </p:nvSpPr>
        <p:spPr>
          <a:xfrm>
            <a:off x="6629400" y="141732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97316"/>
                </a:solidFill>
              </a:rPr>
              <a:t>90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7342632" y="1490472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30" b="1" dirty="0">
                <a:solidFill>
                  <a:srgbClr val="374151"/>
                </a:solidFill>
              </a:rPr>
              <a:t>Minuten Klausur</a:t>
            </a:r>
            <a:endParaRPr lang="en-US" sz="930" dirty="0"/>
          </a:p>
        </p:txBody>
      </p:sp>
      <p:sp>
        <p:nvSpPr>
          <p:cNvPr id="11" name="Text 9"/>
          <p:cNvSpPr/>
          <p:nvPr/>
        </p:nvSpPr>
        <p:spPr>
          <a:xfrm>
            <a:off x="9326880" y="141732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0B981"/>
                </a:solidFill>
              </a:rPr>
              <a:t>4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10040112" y="1490472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30" b="1" dirty="0">
                <a:solidFill>
                  <a:srgbClr val="374151"/>
                </a:solidFill>
              </a:rPr>
              <a:t>Fallbeispiele als Lernanker</a:t>
            </a:r>
            <a:endParaRPr lang="en-US" sz="930" dirty="0"/>
          </a:p>
        </p:txBody>
      </p:sp>
      <p:sp>
        <p:nvSpPr>
          <p:cNvPr id="13" name="Shape 11"/>
          <p:cNvSpPr/>
          <p:nvPr/>
        </p:nvSpPr>
        <p:spPr>
          <a:xfrm>
            <a:off x="822960" y="2240280"/>
            <a:ext cx="1046988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2"/>
          <p:cNvSpPr/>
          <p:nvPr/>
        </p:nvSpPr>
        <p:spPr>
          <a:xfrm>
            <a:off x="822960" y="2697480"/>
            <a:ext cx="521208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Shape 13"/>
          <p:cNvSpPr/>
          <p:nvPr/>
        </p:nvSpPr>
        <p:spPr>
          <a:xfrm>
            <a:off x="822960" y="2697480"/>
            <a:ext cx="54864" cy="123444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/>
          <p:nvPr/>
        </p:nvSpPr>
        <p:spPr>
          <a:xfrm>
            <a:off x="1024128" y="286207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Modulinhalte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024128" y="3209544"/>
            <a:ext cx="489204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Integrierte Kommunikation · Markenmanagement · Dienstleistungsqualität · Kunden-/Vertriebsmanagement · aktuelle Entwicklungen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291072" y="2697480"/>
            <a:ext cx="46177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9" name="Shape 17"/>
          <p:cNvSpPr/>
          <p:nvPr/>
        </p:nvSpPr>
        <p:spPr>
          <a:xfrm>
            <a:off x="6291072" y="2697480"/>
            <a:ext cx="54864" cy="1234440"/>
          </a:xfrm>
          <a:prstGeom prst="rect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Text 18"/>
          <p:cNvSpPr/>
          <p:nvPr/>
        </p:nvSpPr>
        <p:spPr>
          <a:xfrm>
            <a:off x="6492240" y="2862072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Prüfungsform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492240" y="3209544"/>
            <a:ext cx="429768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Klausur plus Projektreflexion / Präsentation: Theorie wird am Fall angewendet und reflektiert.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22960" y="4251960"/>
            <a:ext cx="521208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3" name="Shape 21"/>
          <p:cNvSpPr/>
          <p:nvPr/>
        </p:nvSpPr>
        <p:spPr>
          <a:xfrm>
            <a:off x="822960" y="4251960"/>
            <a:ext cx="54864" cy="123444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4" name="Text 22"/>
          <p:cNvSpPr/>
          <p:nvPr/>
        </p:nvSpPr>
        <p:spPr>
          <a:xfrm>
            <a:off x="1024128" y="441655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Seminarfokus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1024128" y="4764024"/>
            <a:ext cx="489204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Marketingtheorie wird nicht isoliert vermittelt, sondern aus Projekten und Fallbeispielen rekonstruiert.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291072" y="4251960"/>
            <a:ext cx="46177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7" name="Shape 25"/>
          <p:cNvSpPr/>
          <p:nvPr/>
        </p:nvSpPr>
        <p:spPr>
          <a:xfrm>
            <a:off x="6291072" y="4251960"/>
            <a:ext cx="54864" cy="1234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8" name="Text 26"/>
          <p:cNvSpPr/>
          <p:nvPr/>
        </p:nvSpPr>
        <p:spPr>
          <a:xfrm>
            <a:off x="6492240" y="4416552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KI als Querschnitt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492240" y="4764024"/>
            <a:ext cx="429768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KI ist Werkzeug, Co-Kreator, Reflexionsgegenstand und Teil professioneller Rollenentwicklung.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94360" y="6473952"/>
            <a:ext cx="7498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70" dirty="0">
                <a:solidFill>
                  <a:srgbClr val="6B7280"/>
                </a:solidFill>
              </a:rPr>
              <a:t>Integriertes Dienstleistungsmarketing · hochschuldidaktisches Fallbeispiel</a:t>
            </a:r>
            <a:endParaRPr lang="en-US" sz="670" dirty="0"/>
          </a:p>
        </p:txBody>
      </p:sp>
      <p:sp>
        <p:nvSpPr>
          <p:cNvPr id="31" name="Text 29"/>
          <p:cNvSpPr/>
          <p:nvPr/>
        </p:nvSpPr>
        <p:spPr>
          <a:xfrm>
            <a:off x="11201400" y="645566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80"/>
                </a:solidFill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63EB"/>
                </a:solidFill>
              </a:rPr>
              <a:t>LERNZIELE</a:t>
            </a:r>
            <a:endParaRPr lang="en-US" sz="78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8961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</a:rPr>
              <a:t>Modulziele: fachlich, methodisch, überfachlich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889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Shape 3"/>
          <p:cNvSpPr/>
          <p:nvPr/>
        </p:nvSpPr>
        <p:spPr>
          <a:xfrm>
            <a:off x="777240" y="1325880"/>
            <a:ext cx="3383280" cy="416052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Shape 4"/>
          <p:cNvSpPr/>
          <p:nvPr/>
        </p:nvSpPr>
        <p:spPr>
          <a:xfrm>
            <a:off x="777240" y="1325880"/>
            <a:ext cx="54864" cy="41605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978408" y="1490472"/>
            <a:ext cx="3063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Fachlich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978408" y="1837944"/>
            <a:ext cx="3063240" cy="3538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4B5563"/>
                </a:solidFill>
              </a:rPr>
              <a:t>Kommunikations- und Markenkonzepte verstehen; Zielgruppen, Positionierung, Kanäle und Botschaften ableiten; Dienstleistungsqualität analysieren.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407408" y="1325880"/>
            <a:ext cx="3383280" cy="416052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Shape 8"/>
          <p:cNvSpPr/>
          <p:nvPr/>
        </p:nvSpPr>
        <p:spPr>
          <a:xfrm>
            <a:off x="4407408" y="1325880"/>
            <a:ext cx="54864" cy="41605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/>
          <p:nvPr/>
        </p:nvSpPr>
        <p:spPr>
          <a:xfrm>
            <a:off x="4608576" y="1490472"/>
            <a:ext cx="3063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Methodisch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608576" y="1837944"/>
            <a:ext cx="3063240" cy="3538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4B5563"/>
                </a:solidFill>
              </a:rPr>
              <a:t>Fallbeispiele untersuchen; Modelle anwenden; Präsentationen vorbereiten; Begriffe systematisch sammeln; Theorie-Praxis-Transfer leisten.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037576" y="1325880"/>
            <a:ext cx="3383280" cy="416052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2"/>
          <p:cNvSpPr/>
          <p:nvPr/>
        </p:nvSpPr>
        <p:spPr>
          <a:xfrm>
            <a:off x="8037576" y="1325880"/>
            <a:ext cx="54864" cy="416052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Text 13"/>
          <p:cNvSpPr/>
          <p:nvPr/>
        </p:nvSpPr>
        <p:spPr>
          <a:xfrm>
            <a:off x="8238744" y="1490472"/>
            <a:ext cx="3063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Überfachlich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8238744" y="1837944"/>
            <a:ext cx="3063240" cy="3538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4B5563"/>
                </a:solidFill>
              </a:rPr>
              <a:t>Reflexionsfähigkeit, Umgang mit Unsicherheit, kollaboratives Arbeiten, AI Literacy und Human Oversight aufbauen.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097280" y="5806440"/>
            <a:ext cx="9875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11827"/>
                </a:solidFill>
              </a:rPr>
              <a:t>Zuspitzung: Theorie nicht nur reproduzieren, sondern an Fällen rekonstruieren.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594360" y="6473952"/>
            <a:ext cx="7498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70" dirty="0">
                <a:solidFill>
                  <a:srgbClr val="6B7280"/>
                </a:solidFill>
              </a:rPr>
              <a:t>Integriertes Dienstleistungsmarketing · hochschuldidaktisches Fallbeispiel</a:t>
            </a:r>
            <a:endParaRPr lang="en-US" sz="670" dirty="0"/>
          </a:p>
        </p:txBody>
      </p:sp>
      <p:sp>
        <p:nvSpPr>
          <p:cNvPr id="19" name="Text 17"/>
          <p:cNvSpPr/>
          <p:nvPr/>
        </p:nvSpPr>
        <p:spPr>
          <a:xfrm>
            <a:off x="11201400" y="645566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80"/>
                </a:solidFill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63EB"/>
                </a:solidFill>
              </a:rPr>
              <a:t>UNTERRICHTSKONZEPTION</a:t>
            </a:r>
            <a:endParaRPr lang="en-US" sz="78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8961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</a:rPr>
              <a:t>Makrostruktur: Vom Briefing bis zur Klausur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889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Shape 3"/>
          <p:cNvSpPr/>
          <p:nvPr/>
        </p:nvSpPr>
        <p:spPr>
          <a:xfrm>
            <a:off x="685800" y="1508760"/>
            <a:ext cx="1453896" cy="1051560"/>
          </a:xfrm>
          <a:prstGeom prst="roundRect">
            <a:avLst>
              <a:gd name="adj" fmla="val 6957"/>
            </a:avLst>
          </a:prstGeom>
          <a:solidFill>
            <a:srgbClr val="2563EB">
              <a:alpha val="96000"/>
            </a:srgbClr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758952" y="1664208"/>
            <a:ext cx="13075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Briefing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&amp; Projektlogik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2066544" y="1801368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Shape 6"/>
          <p:cNvSpPr/>
          <p:nvPr/>
        </p:nvSpPr>
        <p:spPr>
          <a:xfrm>
            <a:off x="2249424" y="1508760"/>
            <a:ext cx="1453896" cy="1051560"/>
          </a:xfrm>
          <a:prstGeom prst="roundRect">
            <a:avLst>
              <a:gd name="adj" fmla="val 6957"/>
            </a:avLst>
          </a:prstGeom>
          <a:solidFill>
            <a:srgbClr val="7C3AED">
              <a:alpha val="96000"/>
            </a:srgbClr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/>
          <p:nvPr/>
        </p:nvSpPr>
        <p:spPr>
          <a:xfrm>
            <a:off x="2322576" y="1664208"/>
            <a:ext cx="13075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Theorie-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impuls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630168" y="1801368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Shape 9"/>
          <p:cNvSpPr/>
          <p:nvPr/>
        </p:nvSpPr>
        <p:spPr>
          <a:xfrm>
            <a:off x="3813048" y="1508760"/>
            <a:ext cx="1453896" cy="1051560"/>
          </a:xfrm>
          <a:prstGeom prst="roundRect">
            <a:avLst>
              <a:gd name="adj" fmla="val 6957"/>
            </a:avLst>
          </a:prstGeom>
          <a:solidFill>
            <a:srgbClr val="10B981">
              <a:alpha val="96000"/>
            </a:srgbClr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Text 10"/>
          <p:cNvSpPr/>
          <p:nvPr/>
        </p:nvSpPr>
        <p:spPr>
          <a:xfrm>
            <a:off x="3886200" y="1664208"/>
            <a:ext cx="13075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Gruppen-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arbeit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5193792" y="1801368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2"/>
          <p:cNvSpPr/>
          <p:nvPr/>
        </p:nvSpPr>
        <p:spPr>
          <a:xfrm>
            <a:off x="5376672" y="1508760"/>
            <a:ext cx="1453896" cy="1051560"/>
          </a:xfrm>
          <a:prstGeom prst="roundRect">
            <a:avLst>
              <a:gd name="adj" fmla="val 6957"/>
            </a:avLst>
          </a:prstGeom>
          <a:solidFill>
            <a:srgbClr val="F97316">
              <a:alpha val="96000"/>
            </a:srgbClr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Text 13"/>
          <p:cNvSpPr/>
          <p:nvPr/>
        </p:nvSpPr>
        <p:spPr>
          <a:xfrm>
            <a:off x="5449824" y="1664208"/>
            <a:ext cx="13075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Kurz-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präsentation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757416" y="1801368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Shape 15"/>
          <p:cNvSpPr/>
          <p:nvPr/>
        </p:nvSpPr>
        <p:spPr>
          <a:xfrm>
            <a:off x="6940296" y="1508760"/>
            <a:ext cx="1453896" cy="1051560"/>
          </a:xfrm>
          <a:prstGeom prst="roundRect">
            <a:avLst>
              <a:gd name="adj" fmla="val 6957"/>
            </a:avLst>
          </a:prstGeom>
          <a:solidFill>
            <a:srgbClr val="EF4444">
              <a:alpha val="96000"/>
            </a:srgbClr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8" name="Text 16"/>
          <p:cNvSpPr/>
          <p:nvPr/>
        </p:nvSpPr>
        <p:spPr>
          <a:xfrm>
            <a:off x="7013448" y="1664208"/>
            <a:ext cx="13075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Transkript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&amp; Datensatz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321040" y="1801368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Shape 18"/>
          <p:cNvSpPr/>
          <p:nvPr/>
        </p:nvSpPr>
        <p:spPr>
          <a:xfrm>
            <a:off x="8503920" y="1508760"/>
            <a:ext cx="1453896" cy="1051560"/>
          </a:xfrm>
          <a:prstGeom prst="roundRect">
            <a:avLst>
              <a:gd name="adj" fmla="val 6957"/>
            </a:avLst>
          </a:prstGeom>
          <a:solidFill>
            <a:srgbClr val="111827">
              <a:alpha val="96000"/>
            </a:srgbClr>
          </a:solidFill>
          <a:ln w="12700">
            <a:solidFill>
              <a:srgbClr val="111827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1" name="Text 19"/>
          <p:cNvSpPr/>
          <p:nvPr/>
        </p:nvSpPr>
        <p:spPr>
          <a:xfrm>
            <a:off x="8577072" y="1664208"/>
            <a:ext cx="13075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Custom GPT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&amp; Nacharbeit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9884664" y="1801368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3" name="Shape 21"/>
          <p:cNvSpPr/>
          <p:nvPr/>
        </p:nvSpPr>
        <p:spPr>
          <a:xfrm>
            <a:off x="10067544" y="1508760"/>
            <a:ext cx="1453896" cy="1051560"/>
          </a:xfrm>
          <a:prstGeom prst="roundRect">
            <a:avLst>
              <a:gd name="adj" fmla="val 6957"/>
            </a:avLst>
          </a:prstGeom>
          <a:solidFill>
            <a:srgbClr val="2563EB">
              <a:alpha val="96000"/>
            </a:srgbClr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4" name="Text 22"/>
          <p:cNvSpPr/>
          <p:nvPr/>
        </p:nvSpPr>
        <p:spPr>
          <a:xfrm>
            <a:off x="10140696" y="1664208"/>
            <a:ext cx="13075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Klausur-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fragen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777240" y="306324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6" name="Shape 24"/>
          <p:cNvSpPr/>
          <p:nvPr/>
        </p:nvSpPr>
        <p:spPr>
          <a:xfrm>
            <a:off x="777240" y="3063240"/>
            <a:ext cx="54864" cy="160020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7" name="Text 25"/>
          <p:cNvSpPr/>
          <p:nvPr/>
        </p:nvSpPr>
        <p:spPr>
          <a:xfrm>
            <a:off x="978408" y="322783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Makroidee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978408" y="3575304"/>
            <a:ext cx="47548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Jede Sitzung erzeugt prüfungsrelevantes Material: Begriffe, Modelle, Fallanalysen, Reflexionen und Beispielaufgaben.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263640" y="3063240"/>
            <a:ext cx="493776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0" name="Shape 28"/>
          <p:cNvSpPr/>
          <p:nvPr/>
        </p:nvSpPr>
        <p:spPr>
          <a:xfrm>
            <a:off x="6263640" y="3063240"/>
            <a:ext cx="54864" cy="1600200"/>
          </a:xfrm>
          <a:prstGeom prst="rect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1" name="Text 29"/>
          <p:cNvSpPr/>
          <p:nvPr/>
        </p:nvSpPr>
        <p:spPr>
          <a:xfrm>
            <a:off x="6464808" y="3227832"/>
            <a:ext cx="4617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Prüfungsnähe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6464808" y="3575304"/>
            <a:ext cx="461772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Die Klausur ist kein externer Endpunkt. Sie wird über Taxonomiestufen, Fallarbeit und begriffliche Verdichtung vorbereitet.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1234440" y="5559552"/>
            <a:ext cx="9692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</a:rPr>
              <a:t>Leitformel: Fallbeispiel → Phänomen → Konzept → Theorie → Reflexion → Klausur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594360" y="6473952"/>
            <a:ext cx="7498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70" dirty="0">
                <a:solidFill>
                  <a:srgbClr val="6B7280"/>
                </a:solidFill>
              </a:rPr>
              <a:t>Integriertes Dienstleistungsmarketing · hochschuldidaktisches Fallbeispiel</a:t>
            </a:r>
            <a:endParaRPr lang="en-US" sz="670" dirty="0"/>
          </a:p>
        </p:txBody>
      </p:sp>
      <p:sp>
        <p:nvSpPr>
          <p:cNvPr id="35" name="Text 33"/>
          <p:cNvSpPr/>
          <p:nvPr/>
        </p:nvSpPr>
        <p:spPr>
          <a:xfrm>
            <a:off x="11201400" y="645566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80"/>
                </a:solidFill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63EB"/>
                </a:solidFill>
              </a:rPr>
              <a:t>VON DER SITZUNG ZUM ARTEFAKT</a:t>
            </a:r>
            <a:endParaRPr lang="en-US" sz="78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8961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</a:rPr>
              <a:t>Session-Workflow: Ein wiederkehrender Lernzyklus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889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Shape 3"/>
          <p:cNvSpPr/>
          <p:nvPr/>
        </p:nvSpPr>
        <p:spPr>
          <a:xfrm>
            <a:off x="731520" y="1298448"/>
            <a:ext cx="1434302" cy="868680"/>
          </a:xfrm>
          <a:prstGeom prst="roundRect">
            <a:avLst>
              <a:gd name="adj" fmla="val 8421"/>
            </a:avLst>
          </a:prstGeom>
          <a:solidFill>
            <a:srgbClr val="111827">
              <a:alpha val="96000"/>
            </a:srgbClr>
          </a:solidFill>
          <a:ln w="12700">
            <a:solidFill>
              <a:srgbClr val="111827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804672" y="1453896"/>
            <a:ext cx="128799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1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Impuls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2092670" y="1591056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Shape 6"/>
          <p:cNvSpPr/>
          <p:nvPr/>
        </p:nvSpPr>
        <p:spPr>
          <a:xfrm>
            <a:off x="2275550" y="1298448"/>
            <a:ext cx="1434302" cy="868680"/>
          </a:xfrm>
          <a:prstGeom prst="roundRect">
            <a:avLst>
              <a:gd name="adj" fmla="val 8421"/>
            </a:avLst>
          </a:prstGeom>
          <a:solidFill>
            <a:srgbClr val="2563EB">
              <a:alpha val="96000"/>
            </a:srgbClr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/>
          <p:nvPr/>
        </p:nvSpPr>
        <p:spPr>
          <a:xfrm>
            <a:off x="2348702" y="1453896"/>
            <a:ext cx="128799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2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Lernziele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636699" y="1591056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Shape 9"/>
          <p:cNvSpPr/>
          <p:nvPr/>
        </p:nvSpPr>
        <p:spPr>
          <a:xfrm>
            <a:off x="3819579" y="1298448"/>
            <a:ext cx="1434302" cy="868680"/>
          </a:xfrm>
          <a:prstGeom prst="roundRect">
            <a:avLst>
              <a:gd name="adj" fmla="val 8421"/>
            </a:avLst>
          </a:prstGeom>
          <a:solidFill>
            <a:srgbClr val="7C3AED">
              <a:alpha val="96000"/>
            </a:srgbClr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Text 10"/>
          <p:cNvSpPr/>
          <p:nvPr/>
        </p:nvSpPr>
        <p:spPr>
          <a:xfrm>
            <a:off x="3892731" y="1453896"/>
            <a:ext cx="128799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3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Gruppenarbeit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5180729" y="1591056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2"/>
          <p:cNvSpPr/>
          <p:nvPr/>
        </p:nvSpPr>
        <p:spPr>
          <a:xfrm>
            <a:off x="5363609" y="1298448"/>
            <a:ext cx="1434302" cy="868680"/>
          </a:xfrm>
          <a:prstGeom prst="roundRect">
            <a:avLst>
              <a:gd name="adj" fmla="val 8421"/>
            </a:avLst>
          </a:prstGeom>
          <a:solidFill>
            <a:srgbClr val="10B981">
              <a:alpha val="96000"/>
            </a:srgbClr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Text 13"/>
          <p:cNvSpPr/>
          <p:nvPr/>
        </p:nvSpPr>
        <p:spPr>
          <a:xfrm>
            <a:off x="5436761" y="1453896"/>
            <a:ext cx="128799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4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Kurzpräsentation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724759" y="1591056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Shape 15"/>
          <p:cNvSpPr/>
          <p:nvPr/>
        </p:nvSpPr>
        <p:spPr>
          <a:xfrm>
            <a:off x="6907639" y="1298448"/>
            <a:ext cx="1434302" cy="868680"/>
          </a:xfrm>
          <a:prstGeom prst="roundRect">
            <a:avLst>
              <a:gd name="adj" fmla="val 8421"/>
            </a:avLst>
          </a:prstGeom>
          <a:solidFill>
            <a:srgbClr val="F97316">
              <a:alpha val="96000"/>
            </a:srgbClr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8" name="Text 16"/>
          <p:cNvSpPr/>
          <p:nvPr/>
        </p:nvSpPr>
        <p:spPr>
          <a:xfrm>
            <a:off x="6980791" y="1453896"/>
            <a:ext cx="128799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5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Diskussion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268789" y="1591056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Shape 18"/>
          <p:cNvSpPr/>
          <p:nvPr/>
        </p:nvSpPr>
        <p:spPr>
          <a:xfrm>
            <a:off x="8451669" y="1298448"/>
            <a:ext cx="1434302" cy="868680"/>
          </a:xfrm>
          <a:prstGeom prst="roundRect">
            <a:avLst>
              <a:gd name="adj" fmla="val 8421"/>
            </a:avLst>
          </a:prstGeom>
          <a:solidFill>
            <a:srgbClr val="EF4444">
              <a:alpha val="96000"/>
            </a:srgbClr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1" name="Text 19"/>
          <p:cNvSpPr/>
          <p:nvPr/>
        </p:nvSpPr>
        <p:spPr>
          <a:xfrm>
            <a:off x="8524821" y="1453896"/>
            <a:ext cx="128799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6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Transkript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9812818" y="1591056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3" name="Shape 21"/>
          <p:cNvSpPr/>
          <p:nvPr/>
        </p:nvSpPr>
        <p:spPr>
          <a:xfrm>
            <a:off x="9995698" y="1298448"/>
            <a:ext cx="1434302" cy="868680"/>
          </a:xfrm>
          <a:prstGeom prst="roundRect">
            <a:avLst>
              <a:gd name="adj" fmla="val 8421"/>
            </a:avLst>
          </a:prstGeom>
          <a:solidFill>
            <a:srgbClr val="111827">
              <a:alpha val="96000"/>
            </a:srgbClr>
          </a:solidFill>
          <a:ln w="12700">
            <a:solidFill>
              <a:srgbClr val="111827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4" name="Text 22"/>
          <p:cNvSpPr/>
          <p:nvPr/>
        </p:nvSpPr>
        <p:spPr>
          <a:xfrm>
            <a:off x="10068850" y="1453896"/>
            <a:ext cx="128799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7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Datensatz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822960" y="2606040"/>
            <a:ext cx="338328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6" name="Shape 24"/>
          <p:cNvSpPr/>
          <p:nvPr/>
        </p:nvSpPr>
        <p:spPr>
          <a:xfrm>
            <a:off x="822960" y="2606040"/>
            <a:ext cx="54864" cy="21031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7" name="Text 25"/>
          <p:cNvSpPr/>
          <p:nvPr/>
        </p:nvSpPr>
        <p:spPr>
          <a:xfrm>
            <a:off x="1024128" y="2770632"/>
            <a:ext cx="3063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Start jeder Sitzung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1024128" y="3118104"/>
            <a:ext cx="306324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Theoretisches Thema, Lernziele, Bezug zur Klausur und Bezug zu den Fallbeispielen werden transparent gemacht.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407408" y="2606040"/>
            <a:ext cx="338328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0" name="Shape 28"/>
          <p:cNvSpPr/>
          <p:nvPr/>
        </p:nvSpPr>
        <p:spPr>
          <a:xfrm>
            <a:off x="4407408" y="2606040"/>
            <a:ext cx="54864" cy="210312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1" name="Text 29"/>
          <p:cNvSpPr/>
          <p:nvPr/>
        </p:nvSpPr>
        <p:spPr>
          <a:xfrm>
            <a:off x="4608576" y="2770632"/>
            <a:ext cx="3063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Arbeitsphase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4608576" y="3118104"/>
            <a:ext cx="306324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Teams bearbeiten Fallbeispiele, entwickeln kleine Impulsreferate und erzeugen Zwischenstände als Lernartefakte.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7991856" y="2606040"/>
            <a:ext cx="338328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4" name="Shape 32"/>
          <p:cNvSpPr/>
          <p:nvPr/>
        </p:nvSpPr>
        <p:spPr>
          <a:xfrm>
            <a:off x="7991856" y="2606040"/>
            <a:ext cx="54864" cy="2103120"/>
          </a:xfrm>
          <a:prstGeom prst="rect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5" name="Text 33"/>
          <p:cNvSpPr/>
          <p:nvPr/>
        </p:nvSpPr>
        <p:spPr>
          <a:xfrm>
            <a:off x="8193024" y="2770632"/>
            <a:ext cx="3063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Abschluss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8193024" y="3118104"/>
            <a:ext cx="306324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B5563"/>
                </a:solidFill>
              </a:rPr>
              <a:t>Kurzpräsentationen, Plenumsfeedback, Mitschnitt, Export als Datensatz und Rückführung in den zentralen Chat.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914400" y="5394960"/>
            <a:ext cx="10241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111827"/>
                </a:solidFill>
              </a:rPr>
              <a:t>Jede Sitzung produziert sichtbare Spuren des Denkens – nicht nur Folien, sondern Begriffe, Fehler, Fragen und Reflexionen.</a:t>
            </a:r>
            <a:endParaRPr lang="en-US" sz="1550" dirty="0"/>
          </a:p>
        </p:txBody>
      </p:sp>
      <p:sp>
        <p:nvSpPr>
          <p:cNvPr id="38" name="Text 36"/>
          <p:cNvSpPr/>
          <p:nvPr/>
        </p:nvSpPr>
        <p:spPr>
          <a:xfrm>
            <a:off x="594360" y="6473952"/>
            <a:ext cx="7498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70" dirty="0">
                <a:solidFill>
                  <a:srgbClr val="6B7280"/>
                </a:solidFill>
              </a:rPr>
              <a:t>Integriertes Dienstleistungsmarketing · hochschuldidaktisches Fallbeispiel</a:t>
            </a:r>
            <a:endParaRPr lang="en-US" sz="670" dirty="0"/>
          </a:p>
        </p:txBody>
      </p:sp>
      <p:sp>
        <p:nvSpPr>
          <p:cNvPr id="39" name="Text 37"/>
          <p:cNvSpPr/>
          <p:nvPr/>
        </p:nvSpPr>
        <p:spPr>
          <a:xfrm>
            <a:off x="11201400" y="645566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80"/>
                </a:solidFill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63EB"/>
                </a:solidFill>
              </a:rPr>
              <a:t>DOPPELTE AUSRICHTUNG</a:t>
            </a:r>
            <a:endParaRPr lang="en-US" sz="78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8961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</a:rPr>
              <a:t>Gleichberechtigte Lernziele: Sachebene und KI-Metaebene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889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Shape 3"/>
          <p:cNvSpPr/>
          <p:nvPr/>
        </p:nvSpPr>
        <p:spPr>
          <a:xfrm>
            <a:off x="822960" y="1325880"/>
            <a:ext cx="5074920" cy="4434840"/>
          </a:xfrm>
          <a:prstGeom prst="roundRect">
            <a:avLst>
              <a:gd name="adj" fmla="val 1649"/>
            </a:avLst>
          </a:prstGeom>
          <a:solidFill>
            <a:srgbClr val="EFF6FF"/>
          </a:solidFill>
          <a:ln w="12700">
            <a:solidFill>
              <a:srgbClr val="DCEBF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1143000" y="1664208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2563EB"/>
                </a:solidFill>
              </a:rPr>
              <a:t>Sachebene</a:t>
            </a:r>
            <a:endParaRPr lang="en-US" sz="2200" dirty="0"/>
          </a:p>
          <a:p>
            <a:pPr marL="0" indent="0">
              <a:buNone/>
            </a:pPr>
            <a:r>
              <a:rPr lang="en-US" sz="2200" b="1" dirty="0">
                <a:solidFill>
                  <a:srgbClr val="2563EB"/>
                </a:solidFill>
              </a:rPr>
              <a:t>Integriertes Marketing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143000" y="2514600"/>
            <a:ext cx="4389120" cy="2514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300" dirty="0">
                <a:solidFill>
                  <a:srgbClr val="374151"/>
                </a:solidFill>
              </a:rPr>
              <a:t>Zielgruppensegmentierung</a:t>
            </a:r>
            <a:endParaRPr lang="en-US" sz="1300" dirty="0"/>
          </a:p>
          <a:p>
            <a:r>
              <a:rPr lang="en-US" sz="1300" dirty="0">
                <a:solidFill>
                  <a:srgbClr val="374151"/>
                </a:solidFill>
              </a:rPr>
              <a:t>Positionierung</a:t>
            </a:r>
            <a:endParaRPr lang="en-US" sz="1300" dirty="0"/>
          </a:p>
          <a:p>
            <a:r>
              <a:rPr lang="en-US" sz="1300" dirty="0">
                <a:solidFill>
                  <a:srgbClr val="374151"/>
                </a:solidFill>
              </a:rPr>
              <a:t>Markensteuerrad</a:t>
            </a:r>
            <a:endParaRPr lang="en-US" sz="1300" dirty="0"/>
          </a:p>
          <a:p>
            <a:r>
              <a:rPr lang="en-US" sz="1300" dirty="0">
                <a:solidFill>
                  <a:srgbClr val="374151"/>
                </a:solidFill>
              </a:rPr>
              <a:t>Kommunikationskonzept</a:t>
            </a:r>
            <a:endParaRPr lang="en-US" sz="1300" dirty="0"/>
          </a:p>
          <a:p>
            <a:r>
              <a:rPr lang="en-US" sz="1300" dirty="0">
                <a:solidFill>
                  <a:srgbClr val="374151"/>
                </a:solidFill>
              </a:rPr>
              <a:t>Customer Journey</a:t>
            </a:r>
            <a:endParaRPr lang="en-US" sz="1300" dirty="0"/>
          </a:p>
          <a:p>
            <a:r>
              <a:rPr lang="en-US" sz="1300" dirty="0">
                <a:solidFill>
                  <a:srgbClr val="374151"/>
                </a:solidFill>
              </a:rPr>
              <a:t>Dienstleistungsqualität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309360" y="1325880"/>
            <a:ext cx="5074920" cy="4434840"/>
          </a:xfrm>
          <a:prstGeom prst="roundRect">
            <a:avLst>
              <a:gd name="adj" fmla="val 1649"/>
            </a:avLst>
          </a:prstGeom>
          <a:solidFill>
            <a:srgbClr val="F5F3FF"/>
          </a:solidFill>
          <a:ln w="12700">
            <a:solidFill>
              <a:srgbClr val="DDD6FE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/>
          <p:nvPr/>
        </p:nvSpPr>
        <p:spPr>
          <a:xfrm>
            <a:off x="6629400" y="1664208"/>
            <a:ext cx="4434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7C3AED"/>
                </a:solidFill>
              </a:rPr>
              <a:t>Metaebene</a:t>
            </a:r>
            <a:endParaRPr lang="en-US" sz="2200" dirty="0"/>
          </a:p>
          <a:p>
            <a:pPr marL="0" indent="0">
              <a:buNone/>
            </a:pPr>
            <a:r>
              <a:rPr lang="en-US" sz="2200" b="1" dirty="0">
                <a:solidFill>
                  <a:srgbClr val="7C3AED"/>
                </a:solidFill>
              </a:rPr>
              <a:t>KI im Lern- und Arbeitsprozess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6629400" y="2514600"/>
            <a:ext cx="4434840" cy="2514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300" dirty="0">
                <a:solidFill>
                  <a:srgbClr val="374151"/>
                </a:solidFill>
              </a:rPr>
              <a:t>Wie wurde KI eingesetzt?</a:t>
            </a:r>
            <a:endParaRPr lang="en-US" sz="1300" dirty="0"/>
          </a:p>
          <a:p>
            <a:r>
              <a:rPr lang="en-US" sz="1300" dirty="0">
                <a:solidFill>
                  <a:srgbClr val="374151"/>
                </a:solidFill>
              </a:rPr>
              <a:t>Was wurde besser?</a:t>
            </a:r>
            <a:endParaRPr lang="en-US" sz="1300" dirty="0"/>
          </a:p>
          <a:p>
            <a:r>
              <a:rPr lang="en-US" sz="1300" dirty="0">
                <a:solidFill>
                  <a:srgbClr val="374151"/>
                </a:solidFill>
              </a:rPr>
              <a:t>Wo entstanden Fehler?</a:t>
            </a:r>
            <a:endParaRPr lang="en-US" sz="1300" dirty="0"/>
          </a:p>
          <a:p>
            <a:r>
              <a:rPr lang="en-US" sz="1300" dirty="0">
                <a:solidFill>
                  <a:srgbClr val="374151"/>
                </a:solidFill>
              </a:rPr>
              <a:t>Welche Quellen wurden geprüft?</a:t>
            </a:r>
            <a:endParaRPr lang="en-US" sz="1300" dirty="0"/>
          </a:p>
          <a:p>
            <a:r>
              <a:rPr lang="en-US" sz="1300" dirty="0">
                <a:solidFill>
                  <a:srgbClr val="374151"/>
                </a:solidFill>
              </a:rPr>
              <a:t>Was bedeutet Human Oversight?</a:t>
            </a:r>
            <a:endParaRPr lang="en-US" sz="1300" dirty="0"/>
          </a:p>
          <a:p>
            <a:r>
              <a:rPr lang="en-US" sz="1300" dirty="0">
                <a:solidFill>
                  <a:srgbClr val="374151"/>
                </a:solidFill>
              </a:rPr>
              <a:t>Welche Kompetenzen ändern sich?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94360" y="6473952"/>
            <a:ext cx="7498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70" dirty="0">
                <a:solidFill>
                  <a:srgbClr val="6B7280"/>
                </a:solidFill>
              </a:rPr>
              <a:t>Integriertes Dienstleistungsmarketing · hochschuldidaktisches Fallbeispiel</a:t>
            </a:r>
            <a:endParaRPr lang="en-US" sz="670" dirty="0"/>
          </a:p>
        </p:txBody>
      </p:sp>
      <p:sp>
        <p:nvSpPr>
          <p:cNvPr id="12" name="Text 10"/>
          <p:cNvSpPr/>
          <p:nvPr/>
        </p:nvSpPr>
        <p:spPr>
          <a:xfrm>
            <a:off x="11201400" y="645566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80"/>
                </a:solidFill>
              </a:rPr>
              <a:t>08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63EB"/>
                </a:solidFill>
              </a:rPr>
              <a:t>CASES</a:t>
            </a:r>
            <a:endParaRPr lang="en-US" sz="78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8961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</a:rPr>
              <a:t>Gruppenarbeit: Vier Fallbeispiele als Lernanker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889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Shape 3"/>
          <p:cNvSpPr/>
          <p:nvPr/>
        </p:nvSpPr>
        <p:spPr>
          <a:xfrm>
            <a:off x="868680" y="1463040"/>
            <a:ext cx="493776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1905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Shape 4"/>
          <p:cNvSpPr/>
          <p:nvPr/>
        </p:nvSpPr>
        <p:spPr>
          <a:xfrm>
            <a:off x="868680" y="1463040"/>
            <a:ext cx="128016" cy="1600200"/>
          </a:xfrm>
          <a:prstGeom prst="rect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1188720" y="1709928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11827"/>
                </a:solidFill>
              </a:rPr>
              <a:t>Red Bull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188720" y="221284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4B5563"/>
                </a:solidFill>
              </a:rPr>
              <a:t>Markenökosystem · Identitätsmarketing · Owned Media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355080" y="1463040"/>
            <a:ext cx="493776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1905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Shape 8"/>
          <p:cNvSpPr/>
          <p:nvPr/>
        </p:nvSpPr>
        <p:spPr>
          <a:xfrm>
            <a:off x="6355080" y="1463040"/>
            <a:ext cx="128016" cy="160020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/>
          <p:nvPr/>
        </p:nvSpPr>
        <p:spPr>
          <a:xfrm>
            <a:off x="6675120" y="1709928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11827"/>
                </a:solidFill>
              </a:rPr>
              <a:t>Boah Bahn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675120" y="221284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4B5563"/>
                </a:solidFill>
              </a:rPr>
              <a:t>Dienstleistungsqualität · Ehrlichkeit · UGC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68680" y="3657600"/>
            <a:ext cx="493776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1905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2"/>
          <p:cNvSpPr/>
          <p:nvPr/>
        </p:nvSpPr>
        <p:spPr>
          <a:xfrm>
            <a:off x="868680" y="3657600"/>
            <a:ext cx="128016" cy="1600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Text 13"/>
          <p:cNvSpPr/>
          <p:nvPr/>
        </p:nvSpPr>
        <p:spPr>
          <a:xfrm>
            <a:off x="1188720" y="3904488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11827"/>
                </a:solidFill>
              </a:rPr>
              <a:t>KI-Influencer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188720" y="440740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4B5563"/>
                </a:solidFill>
              </a:rPr>
              <a:t>synthetische Markenkommunikation · Lil Miquela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355080" y="3657600"/>
            <a:ext cx="493776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1905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8" name="Shape 16"/>
          <p:cNvSpPr/>
          <p:nvPr/>
        </p:nvSpPr>
        <p:spPr>
          <a:xfrm>
            <a:off x="6355080" y="3657600"/>
            <a:ext cx="128016" cy="160020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9" name="Text 17"/>
          <p:cNvSpPr/>
          <p:nvPr/>
        </p:nvSpPr>
        <p:spPr>
          <a:xfrm>
            <a:off x="6675120" y="3904488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11827"/>
                </a:solidFill>
              </a:rPr>
              <a:t>Fußball / Sponsoring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6675120" y="440740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4B5563"/>
                </a:solidFill>
              </a:rPr>
              <a:t>Fanbindung · Rituale · Sponsor-Fit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914400" y="58064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11827"/>
                </a:solidFill>
              </a:rPr>
              <a:t>Gruppen: 3–4 Personen · Auftrag: Theorie aus dem Fall rekonstruieren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594360" y="6473952"/>
            <a:ext cx="7498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70" dirty="0">
                <a:solidFill>
                  <a:srgbClr val="6B7280"/>
                </a:solidFill>
              </a:rPr>
              <a:t>Integriertes Dienstleistungsmarketing · hochschuldidaktisches Fallbeispiel</a:t>
            </a:r>
            <a:endParaRPr lang="en-US" sz="670" dirty="0"/>
          </a:p>
        </p:txBody>
      </p:sp>
      <p:sp>
        <p:nvSpPr>
          <p:cNvPr id="23" name="Text 21"/>
          <p:cNvSpPr/>
          <p:nvPr/>
        </p:nvSpPr>
        <p:spPr>
          <a:xfrm>
            <a:off x="11201400" y="645566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80"/>
                </a:solidFill>
              </a:rPr>
              <a:t>09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63EB"/>
                </a:solidFill>
              </a:rPr>
              <a:t>WISSENSPRODUKTION</a:t>
            </a:r>
            <a:endParaRPr lang="en-US" sz="78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8961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</a:rPr>
              <a:t>Studierendenreferate: Zwischenstände als Lernartefakte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889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Shape 3"/>
          <p:cNvSpPr/>
          <p:nvPr/>
        </p:nvSpPr>
        <p:spPr>
          <a:xfrm>
            <a:off x="822960" y="1417320"/>
            <a:ext cx="32918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Shape 4"/>
          <p:cNvSpPr/>
          <p:nvPr/>
        </p:nvSpPr>
        <p:spPr>
          <a:xfrm>
            <a:off x="822960" y="1417320"/>
            <a:ext cx="54864" cy="18745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1024128" y="1581912"/>
            <a:ext cx="2971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Was entsteht?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1024128" y="1929384"/>
            <a:ext cx="2971800" cy="1252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80" dirty="0">
                <a:solidFill>
                  <a:srgbClr val="4B5563"/>
                </a:solidFill>
              </a:rPr>
              <a:t>Kurze Impulsreferate pro Fallbeispiel und Session: Theorie anwenden, Begriffe klären, offene Fragen sichtbar machen.</a:t>
            </a:r>
            <a:endParaRPr lang="en-US" sz="980" dirty="0"/>
          </a:p>
        </p:txBody>
      </p:sp>
      <p:sp>
        <p:nvSpPr>
          <p:cNvPr id="9" name="Shape 7"/>
          <p:cNvSpPr/>
          <p:nvPr/>
        </p:nvSpPr>
        <p:spPr>
          <a:xfrm>
            <a:off x="4434840" y="1417320"/>
            <a:ext cx="32918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Shape 8"/>
          <p:cNvSpPr/>
          <p:nvPr/>
        </p:nvSpPr>
        <p:spPr>
          <a:xfrm>
            <a:off x="4434840" y="1417320"/>
            <a:ext cx="54864" cy="1874520"/>
          </a:xfrm>
          <a:prstGeom prst="rect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/>
          <p:nvPr/>
        </p:nvSpPr>
        <p:spPr>
          <a:xfrm>
            <a:off x="4636008" y="1581912"/>
            <a:ext cx="2971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Was ist nicht das Ziel?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636008" y="1929384"/>
            <a:ext cx="2971800" cy="1252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80" dirty="0">
                <a:solidFill>
                  <a:srgbClr val="4B5563"/>
                </a:solidFill>
              </a:rPr>
              <a:t>Keine perfekte Abschlusspräsentation. Der Zwischenstand ist bewusst Teil des Lernprozesses.</a:t>
            </a:r>
            <a:endParaRPr lang="en-US" sz="980" dirty="0"/>
          </a:p>
        </p:txBody>
      </p:sp>
      <p:sp>
        <p:nvSpPr>
          <p:cNvPr id="13" name="Shape 11"/>
          <p:cNvSpPr/>
          <p:nvPr/>
        </p:nvSpPr>
        <p:spPr>
          <a:xfrm>
            <a:off x="8046720" y="1417320"/>
            <a:ext cx="32918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016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2"/>
          <p:cNvSpPr/>
          <p:nvPr/>
        </p:nvSpPr>
        <p:spPr>
          <a:xfrm>
            <a:off x="8046720" y="1417320"/>
            <a:ext cx="54864" cy="187452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Text 13"/>
          <p:cNvSpPr/>
          <p:nvPr/>
        </p:nvSpPr>
        <p:spPr>
          <a:xfrm>
            <a:off x="8247888" y="1581912"/>
            <a:ext cx="2971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</a:rPr>
              <a:t>Was ist das Ziel?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8247888" y="1929384"/>
            <a:ext cx="2971800" cy="1252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80" dirty="0">
                <a:solidFill>
                  <a:srgbClr val="4B5563"/>
                </a:solidFill>
              </a:rPr>
              <a:t>Fallwissen wird in Begriffswissen übersetzt und gemeinsam klausurfähig verdichtet.</a:t>
            </a:r>
            <a:endParaRPr lang="en-US" sz="980" dirty="0"/>
          </a:p>
        </p:txBody>
      </p:sp>
      <p:sp>
        <p:nvSpPr>
          <p:cNvPr id="17" name="Shape 15"/>
          <p:cNvSpPr/>
          <p:nvPr/>
        </p:nvSpPr>
        <p:spPr>
          <a:xfrm>
            <a:off x="1097280" y="3931920"/>
            <a:ext cx="1905610" cy="960120"/>
          </a:xfrm>
          <a:prstGeom prst="roundRect">
            <a:avLst>
              <a:gd name="adj" fmla="val 7619"/>
            </a:avLst>
          </a:prstGeom>
          <a:solidFill>
            <a:srgbClr val="2563EB">
              <a:alpha val="96000"/>
            </a:srgbClr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8" name="Text 16"/>
          <p:cNvSpPr/>
          <p:nvPr/>
        </p:nvSpPr>
        <p:spPr>
          <a:xfrm>
            <a:off x="1170432" y="4087368"/>
            <a:ext cx="175930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Beobachtung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929738" y="4224528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Shape 18"/>
          <p:cNvSpPr/>
          <p:nvPr/>
        </p:nvSpPr>
        <p:spPr>
          <a:xfrm>
            <a:off x="3112618" y="3931920"/>
            <a:ext cx="1905610" cy="960120"/>
          </a:xfrm>
          <a:prstGeom prst="roundRect">
            <a:avLst>
              <a:gd name="adj" fmla="val 7619"/>
            </a:avLst>
          </a:prstGeom>
          <a:solidFill>
            <a:srgbClr val="7C3AED">
              <a:alpha val="96000"/>
            </a:srgbClr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1" name="Text 19"/>
          <p:cNvSpPr/>
          <p:nvPr/>
        </p:nvSpPr>
        <p:spPr>
          <a:xfrm>
            <a:off x="3185770" y="4087368"/>
            <a:ext cx="175930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Modell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945075" y="4224528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3" name="Shape 21"/>
          <p:cNvSpPr/>
          <p:nvPr/>
        </p:nvSpPr>
        <p:spPr>
          <a:xfrm>
            <a:off x="5127955" y="3931920"/>
            <a:ext cx="1905610" cy="960120"/>
          </a:xfrm>
          <a:prstGeom prst="roundRect">
            <a:avLst>
              <a:gd name="adj" fmla="val 7619"/>
            </a:avLst>
          </a:prstGeom>
          <a:solidFill>
            <a:srgbClr val="10B981">
              <a:alpha val="96000"/>
            </a:srgbClr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4" name="Text 22"/>
          <p:cNvSpPr/>
          <p:nvPr/>
        </p:nvSpPr>
        <p:spPr>
          <a:xfrm>
            <a:off x="5201107" y="4087368"/>
            <a:ext cx="175930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Anwendung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6960413" y="4224528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6" name="Shape 24"/>
          <p:cNvSpPr/>
          <p:nvPr/>
        </p:nvSpPr>
        <p:spPr>
          <a:xfrm>
            <a:off x="7143293" y="3931920"/>
            <a:ext cx="1905610" cy="960120"/>
          </a:xfrm>
          <a:prstGeom prst="roundRect">
            <a:avLst>
              <a:gd name="adj" fmla="val 7619"/>
            </a:avLst>
          </a:prstGeom>
          <a:solidFill>
            <a:srgbClr val="F97316">
              <a:alpha val="96000"/>
            </a:srgbClr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7" name="Text 25"/>
          <p:cNvSpPr/>
          <p:nvPr/>
        </p:nvSpPr>
        <p:spPr>
          <a:xfrm>
            <a:off x="7216445" y="4087368"/>
            <a:ext cx="175930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Kritik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8975750" y="4224528"/>
            <a:ext cx="201168" cy="219456"/>
          </a:xfrm>
          <a:prstGeom prst="chevron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9" name="Shape 27"/>
          <p:cNvSpPr/>
          <p:nvPr/>
        </p:nvSpPr>
        <p:spPr>
          <a:xfrm>
            <a:off x="9158630" y="3931920"/>
            <a:ext cx="1905610" cy="960120"/>
          </a:xfrm>
          <a:prstGeom prst="roundRect">
            <a:avLst>
              <a:gd name="adj" fmla="val 7619"/>
            </a:avLst>
          </a:prstGeom>
          <a:solidFill>
            <a:srgbClr val="111827">
              <a:alpha val="96000"/>
            </a:srgbClr>
          </a:solidFill>
          <a:ln w="12700">
            <a:solidFill>
              <a:srgbClr val="111827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0" name="Text 28"/>
          <p:cNvSpPr/>
          <p:nvPr/>
        </p:nvSpPr>
        <p:spPr>
          <a:xfrm>
            <a:off x="9231782" y="4087368"/>
            <a:ext cx="175930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Begriff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1051560" y="559612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11827"/>
                </a:solidFill>
              </a:rPr>
              <a:t>Die Kurzpräsentation ist nicht nur Leistungsnachweis, sondern ein öffentliches Denkprotokoll.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594360" y="6473952"/>
            <a:ext cx="7498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70" dirty="0">
                <a:solidFill>
                  <a:srgbClr val="6B7280"/>
                </a:solidFill>
              </a:rPr>
              <a:t>Integriertes Dienstleistungsmarketing · hochschuldidaktisches Fallbeispiel</a:t>
            </a:r>
            <a:endParaRPr lang="en-US" sz="670" dirty="0"/>
          </a:p>
        </p:txBody>
      </p:sp>
      <p:sp>
        <p:nvSpPr>
          <p:cNvPr id="33" name="Text 31"/>
          <p:cNvSpPr/>
          <p:nvPr/>
        </p:nvSpPr>
        <p:spPr>
          <a:xfrm>
            <a:off x="11201400" y="645566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80"/>
                </a:solidFill>
              </a:rPr>
              <a:t>10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982</Words>
  <Application>Microsoft Macintosh PowerPoint</Application>
  <PresentationFormat>Breitbild</PresentationFormat>
  <Paragraphs>233</Paragraphs>
  <Slides>13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5" baseType="lpstr"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DHBW / Seminar Integriertes Dienstleistungsmarketing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Ein Marketingseminar als KI-gestuetztes Lernlabor</dc:title>
  <dc:subject>Hochschuldidaktisches Fallbeispiel Marketingseminar</dc:subject>
  <dc:creator>OpenAI</dc:creator>
  <cp:lastModifiedBy>Lanig, Andreas Ken</cp:lastModifiedBy>
  <cp:revision>2</cp:revision>
  <dcterms:created xsi:type="dcterms:W3CDTF">2026-05-31T18:46:39Z</dcterms:created>
  <dcterms:modified xsi:type="dcterms:W3CDTF">2026-05-31T18:54:23Z</dcterms:modified>
</cp:coreProperties>
</file>