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1" r:id="rId6"/>
    <p:sldId id="262" r:id="rId7"/>
  </p:sldIdLst>
  <p:sldSz cx="12192000" cy="6858000"/>
  <p:notesSz cx="6858000" cy="12192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10"/>
  </p:normalViewPr>
  <p:slideViewPr>
    <p:cSldViewPr snapToGrid="0" snapToObjects="1">
      <p:cViewPr varScale="1">
        <p:scale>
          <a:sx n="104" d="100"/>
          <a:sy n="104" d="100"/>
        </p:scale>
        <p:origin x="232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6812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056825-B9D6-4549-45C1-DEA2ACEA61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5E711F6-258D-EC8E-EABE-F0E953B120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3A7E0E0-426B-3649-47A4-D444B9D34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FF9D0-F7D8-BE40-9848-CA1522A226AC}" type="datetimeFigureOut">
              <a:rPr lang="de-DE" smtClean="0"/>
              <a:t>03.06.26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768E580-7D39-9E6E-07E2-AA6F512BA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AF602E7-A4C0-78D2-BEBE-79EB201CE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D1A48-4984-844C-84FC-9B3F437A7E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21793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255FFE-1526-F170-6AFD-DA03F0C4B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2345127-99A2-06DD-53F0-D360B95803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56B644B-E822-AC97-34E7-4AB898EEC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FF9D0-F7D8-BE40-9848-CA1522A226AC}" type="datetimeFigureOut">
              <a:rPr lang="de-DE" smtClean="0"/>
              <a:t>03.06.26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F77A835-C547-B037-CCB5-B6D3A6BDC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A461B15-3EAC-C4AE-9080-9AA0A2125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D1A48-4984-844C-84FC-9B3F437A7E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36652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2A71E34-2242-4399-418B-B5956973A2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512DCC6-7AE4-4760-BA01-5A72A75423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62D6BCE-0408-EB49-2F01-F8990CB5D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FF9D0-F7D8-BE40-9848-CA1522A226AC}" type="datetimeFigureOut">
              <a:rPr lang="de-DE" smtClean="0"/>
              <a:t>03.06.26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968B3FF-4074-77D1-6689-2EAB7A5B1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BB23F83-5E1D-DFE1-B6D7-D2626E553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D1A48-4984-844C-84FC-9B3F437A7E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550270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197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9A3ACD-49EA-E4BE-6D6B-5AA31FA13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7AC57E4-5F5E-F6C7-7571-4DC354E8FC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664BC9C-48DC-CE0F-630B-F7485D85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FF9D0-F7D8-BE40-9848-CA1522A226AC}" type="datetimeFigureOut">
              <a:rPr lang="de-DE" smtClean="0"/>
              <a:t>03.06.26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6F1AEB8-AFB1-67B1-D12B-DF2BB1917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503675D-A434-0EC6-E2A4-6F61B5554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D1A48-4984-844C-84FC-9B3F437A7E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241185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30ED1C-D234-B454-926C-7195CDFFC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A3C13D6-AFB6-888D-5332-3CD8E4EB62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73DBCA-6120-3CC0-625A-641FB0A41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FF9D0-F7D8-BE40-9848-CA1522A226AC}" type="datetimeFigureOut">
              <a:rPr lang="de-DE" smtClean="0"/>
              <a:t>03.06.26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C07FF1E-7086-274C-6818-07F935C1D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8276F6C-3226-AA5B-A1DA-C70C08CDF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D1A48-4984-844C-84FC-9B3F437A7E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544954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6AAC9E-CEF7-448C-653E-D673CC3C2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CE31DC3-536B-D7A2-BE98-A90D668C0F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E0EEE6-BE89-C56B-32B3-DA8C7A38E1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89DE357-F64A-D1C0-3D17-8F8D72FA2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FF9D0-F7D8-BE40-9848-CA1522A226AC}" type="datetimeFigureOut">
              <a:rPr lang="de-DE" smtClean="0"/>
              <a:t>03.06.26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D52C9C5-ED12-9D06-E092-D97B7AE29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BCDEC01-8801-005D-3B90-59B918C59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D1A48-4984-844C-84FC-9B3F437A7E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012703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9ACF36-6262-42B0-A133-CAB07EFFE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2E9330D-6F8D-3769-F60D-959E0EB05D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933F29F-6615-BEC9-C19A-2F3F842ECC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63BBC83-7F1C-8EC4-A039-F68A5FD286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D3E6861-4D0B-F875-9B60-6DC3F9FC03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4C7F2ED-2253-0246-7ED1-1732DF3E1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FF9D0-F7D8-BE40-9848-CA1522A226AC}" type="datetimeFigureOut">
              <a:rPr lang="de-DE" smtClean="0"/>
              <a:t>03.06.26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8921F30-1708-2271-0C49-0EA4B3A92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037FD29-B62C-30FF-5B16-8E9641F0C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D1A48-4984-844C-84FC-9B3F437A7E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9411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8E10B4-D32A-1618-40C1-DDF5F4B94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D771304-5712-780A-C966-034E77CAD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FF9D0-F7D8-BE40-9848-CA1522A226AC}" type="datetimeFigureOut">
              <a:rPr lang="de-DE" smtClean="0"/>
              <a:t>03.06.26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3C968DA-BE58-6B95-BA03-47B7FC2E7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A37029F-95B1-27F8-16D1-4A7B63EC6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D1A48-4984-844C-84FC-9B3F437A7E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20804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4E8CA89-47BE-1B34-CBE1-F365A7BD1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FF9D0-F7D8-BE40-9848-CA1522A226AC}" type="datetimeFigureOut">
              <a:rPr lang="de-DE" smtClean="0"/>
              <a:t>03.06.26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A26664A-AA8C-8B5A-93CC-27B0AA0ED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CE779ED-093C-6B41-CEA3-40F078433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D1A48-4984-844C-84FC-9B3F437A7E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352911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CC4D5D-644A-A81E-BD4F-0E5DF496E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590E66-7FD9-A93C-8689-EC3EB11A6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E22CBDD-1E19-A130-6B9C-A6CED058E0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CAE472D-1D46-F056-0705-C170F18EE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FF9D0-F7D8-BE40-9848-CA1522A226AC}" type="datetimeFigureOut">
              <a:rPr lang="de-DE" smtClean="0"/>
              <a:t>03.06.26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5D2E57D-BE3F-4288-DC69-B4547CE2A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24B284D-2A6C-D704-C6E0-A5A524845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D1A48-4984-844C-84FC-9B3F437A7E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176367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4D1B07-D073-CE7E-1F44-72D5AAAB6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C2C965A-04CA-040B-F9AC-01E8AA6C7E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E9F99A1-A171-B0A0-5435-892AD43254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9C30C40-1FBA-7470-B1D9-A29F21F50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FF9D0-F7D8-BE40-9848-CA1522A226AC}" type="datetimeFigureOut">
              <a:rPr lang="de-DE" smtClean="0"/>
              <a:t>03.06.26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E39F608-5F19-7C8F-8F5D-AA6FAE6C4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45EF568-F788-9266-6152-7F1D579AB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D1A48-4984-844C-84FC-9B3F437A7E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984578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21E7916-222A-5B2D-D2A4-3D193B59C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E0D8245-4966-7746-4843-699B6AC807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554A03C-3DE3-A7D0-E32C-6F7E54AC39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4FF9D0-F7D8-BE40-9848-CA1522A226AC}" type="datetimeFigureOut">
              <a:rPr lang="de-DE" smtClean="0"/>
              <a:t>03.06.26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524B059-E6E1-730D-61EF-9D5C8FEBFC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FFC0131-0A4D-DA32-F363-B9E874FDC4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8D1A48-4984-844C-84FC-9B3F437A7E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3211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75488"/>
            <a:ext cx="310896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2B6D9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KI IM DESIGNSTUDIUM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02920" y="960120"/>
            <a:ext cx="5669280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73B5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Leitlinien, Ziele und didaktische Operationalisierung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02920" y="2331720"/>
            <a:ext cx="5394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Fachbereich Gestaltung &amp; Medien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02920" y="2852928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0B25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Praxisbeispiel: </a:t>
            </a:r>
            <a:r>
              <a:rPr lang="en-US" sz="1350" dirty="0" err="1">
                <a:solidFill>
                  <a:srgbClr val="0B25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Masterarbeit</a:t>
            </a:r>
            <a:r>
              <a:rPr lang="en-US" sz="1350" dirty="0">
                <a:solidFill>
                  <a:srgbClr val="0B25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der </a:t>
            </a:r>
            <a:r>
              <a:rPr lang="en-US" sz="1350" dirty="0" err="1">
                <a:solidFill>
                  <a:srgbClr val="0B25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Absolventin</a:t>
            </a:r>
            <a:r>
              <a:rPr lang="en-US" sz="1350" dirty="0">
                <a:solidFill>
                  <a:srgbClr val="0B25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von Hanne Thomaßen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02920" y="3364992"/>
            <a:ext cx="4206240" cy="0"/>
          </a:xfrm>
          <a:prstGeom prst="line">
            <a:avLst/>
          </a:prstGeom>
          <a:noFill/>
          <a:ln w="13970">
            <a:solidFill>
              <a:srgbClr val="2B6D9C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7" name="Text 5"/>
          <p:cNvSpPr/>
          <p:nvPr/>
        </p:nvSpPr>
        <p:spPr>
          <a:xfrm>
            <a:off x="502920" y="3749040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2B6D9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Kernthese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02920" y="4069080"/>
            <a:ext cx="5074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B25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KI ist kein Zusatzwerkzeug am Rand, sondern Teil veränderter Entwurfs-, Forschungs- und Prüfungspraxis.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502920" y="6537960"/>
            <a:ext cx="8778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8796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Fachbereich Gestaltung &amp; Medien · KI + Designlehre · Entwurf Präsentation</a:t>
            </a:r>
            <a:endParaRPr lang="en-US" sz="680" dirty="0"/>
          </a:p>
        </p:txBody>
      </p:sp>
      <p:sp>
        <p:nvSpPr>
          <p:cNvPr id="11" name="Text 8"/>
          <p:cNvSpPr/>
          <p:nvPr/>
        </p:nvSpPr>
        <p:spPr>
          <a:xfrm>
            <a:off x="11384280" y="6519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8796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2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2103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2B6D9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 · ORIENTIERUNG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6492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73B5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Worum es insgesamt geht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30352" y="1508760"/>
            <a:ext cx="55321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73B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Nicht KI erlauben oder verbieten, sondern verantwortliches Gestalten unter KI-Bedingungen lernen.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594360" y="2487168"/>
            <a:ext cx="5257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420" dirty="0">
                <a:solidFill>
                  <a:srgbClr val="0B25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Transparenz: KI-Nutzung wird sichtbar und nachvollziehbar.</a:t>
            </a:r>
            <a:endParaRPr lang="en-US" sz="1420" dirty="0"/>
          </a:p>
        </p:txBody>
      </p:sp>
      <p:sp>
        <p:nvSpPr>
          <p:cNvPr id="6" name="Text 4"/>
          <p:cNvSpPr/>
          <p:nvPr/>
        </p:nvSpPr>
        <p:spPr>
          <a:xfrm>
            <a:off x="594360" y="2971800"/>
            <a:ext cx="5257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r>
              <a:rPr lang="en-US" sz="1420" dirty="0">
                <a:solidFill>
                  <a:srgbClr val="0B25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Eigenverantwortung: Richtigkeit, Quellen, Argumentation und Gestaltung bleiben menschliche Verantwortung.</a:t>
            </a:r>
            <a:endParaRPr lang="en-US" sz="1420" dirty="0"/>
          </a:p>
        </p:txBody>
      </p:sp>
      <p:sp>
        <p:nvSpPr>
          <p:cNvPr id="7" name="Text 5"/>
          <p:cNvSpPr/>
          <p:nvPr/>
        </p:nvSpPr>
        <p:spPr>
          <a:xfrm>
            <a:off x="594360" y="3547872"/>
            <a:ext cx="5257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r>
              <a:rPr lang="en-US" sz="1420" dirty="0">
                <a:solidFill>
                  <a:srgbClr val="0B25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Integrität: eigene Leistung, fremde Quellen und KI-Anteile werden sauber getrennt.</a:t>
            </a:r>
            <a:endParaRPr lang="en-US" sz="1420" dirty="0"/>
          </a:p>
        </p:txBody>
      </p:sp>
      <p:sp>
        <p:nvSpPr>
          <p:cNvPr id="8" name="Text 6"/>
          <p:cNvSpPr/>
          <p:nvPr/>
        </p:nvSpPr>
        <p:spPr>
          <a:xfrm>
            <a:off x="594360" y="4133088"/>
            <a:ext cx="5257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r>
              <a:rPr lang="en-US" sz="1420" dirty="0">
                <a:solidFill>
                  <a:srgbClr val="0B25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Designkompetenz: KI-Ergebnisse werden geprüft, kontextualisiert, weiterentwickelt oder verworfen.</a:t>
            </a:r>
            <a:endParaRPr lang="en-US" sz="1420" dirty="0"/>
          </a:p>
        </p:txBody>
      </p:sp>
      <p:sp>
        <p:nvSpPr>
          <p:cNvPr id="9" name="Text 7"/>
          <p:cNvSpPr/>
          <p:nvPr/>
        </p:nvSpPr>
        <p:spPr>
          <a:xfrm>
            <a:off x="594360" y="5010912"/>
            <a:ext cx="5349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31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Für Nichtfachleute: Design ist nicht „schöne Oberfläche“, sondern Problemfassung, Konzept, Iteration, Wirkung und Begründung.</a:t>
            </a:r>
            <a:endParaRPr lang="en-US" sz="1310" dirty="0"/>
          </a:p>
        </p:txBody>
      </p:sp>
      <p:pic>
        <p:nvPicPr>
          <p:cNvPr id="10" name="Image 0" descr="/mnt/data/slide_assets/leitende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6520" y="1661010"/>
            <a:ext cx="2331720" cy="3298236"/>
          </a:xfrm>
          <a:prstGeom prst="rect">
            <a:avLst/>
          </a:prstGeom>
        </p:spPr>
      </p:pic>
      <p:pic>
        <p:nvPicPr>
          <p:cNvPr id="11" name="Image 1" descr="/mnt/data/slide_assets/mb-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9408" y="1661010"/>
            <a:ext cx="2331720" cy="329823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492240" y="5833872"/>
            <a:ext cx="2103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50" dirty="0">
                <a:solidFill>
                  <a:srgbClr val="8796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Leitlinie Fachbereich</a:t>
            </a:r>
            <a:endParaRPr lang="en-US" sz="750" dirty="0"/>
          </a:p>
        </p:txBody>
      </p:sp>
      <p:sp>
        <p:nvSpPr>
          <p:cNvPr id="13" name="Text 9"/>
          <p:cNvSpPr/>
          <p:nvPr/>
        </p:nvSpPr>
        <p:spPr>
          <a:xfrm>
            <a:off x="9015984" y="5833872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50" dirty="0">
                <a:solidFill>
                  <a:srgbClr val="8796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Hochschulweiter Rahmen</a:t>
            </a:r>
            <a:endParaRPr lang="en-US" sz="750" dirty="0"/>
          </a:p>
        </p:txBody>
      </p:sp>
      <p:sp>
        <p:nvSpPr>
          <p:cNvPr id="14" name="Text 10"/>
          <p:cNvSpPr/>
          <p:nvPr/>
        </p:nvSpPr>
        <p:spPr>
          <a:xfrm>
            <a:off x="502920" y="6537960"/>
            <a:ext cx="8778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8796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Fachbereich Gestaltung &amp; Medien · KI + Designlehre · Entwurf Präsentation</a:t>
            </a:r>
            <a:endParaRPr lang="en-US" sz="680" dirty="0"/>
          </a:p>
        </p:txBody>
      </p:sp>
      <p:sp>
        <p:nvSpPr>
          <p:cNvPr id="15" name="Text 11"/>
          <p:cNvSpPr/>
          <p:nvPr/>
        </p:nvSpPr>
        <p:spPr>
          <a:xfrm>
            <a:off x="11384280" y="6519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8796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2103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2B6D9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 · SPEZIFIK DES DESIGNS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6492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73B5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Warum Design anders ist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30352" y="1417320"/>
            <a:ext cx="5623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073B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KI wirkt im Design nicht nur auf Texte, sondern auf den gesamten Entwurfsprozess.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594360" y="2212848"/>
            <a:ext cx="516636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400" dirty="0">
                <a:solidFill>
                  <a:srgbClr val="0B25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Research, Trendanalyse, Studien-Screening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94360" y="2651760"/>
            <a:ext cx="516636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400" dirty="0">
                <a:solidFill>
                  <a:srgbClr val="0B25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Interviewleitfäden, Transkription, Clustering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94360" y="3090672"/>
            <a:ext cx="516636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400" dirty="0">
                <a:solidFill>
                  <a:srgbClr val="0B25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Personas, Insights, Szenarien, Konzeptvarianten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94360" y="3529584"/>
            <a:ext cx="516636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400" dirty="0">
                <a:solidFill>
                  <a:srgbClr val="0B25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Bild, Layout, Stil, Variation, Designkritik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30352" y="4224528"/>
            <a:ext cx="5029200" cy="0"/>
          </a:xfrm>
          <a:prstGeom prst="line">
            <a:avLst/>
          </a:prstGeom>
          <a:noFill/>
          <a:ln w="13970">
            <a:solidFill>
              <a:srgbClr val="2B6D9C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Text 8"/>
          <p:cNvSpPr/>
          <p:nvPr/>
        </p:nvSpPr>
        <p:spPr>
          <a:xfrm>
            <a:off x="566928" y="4526280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2B6D9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Designpädagogischer Schlüssel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566928" y="4864608"/>
            <a:ext cx="51663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360" dirty="0">
                <a:solidFill>
                  <a:srgbClr val="0B25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MACHEN: analog, sinnlich, experimentell</a:t>
            </a:r>
            <a:endParaRPr lang="en-US" sz="1360" dirty="0"/>
          </a:p>
          <a:p>
            <a:pPr marL="0" indent="0" algn="l">
              <a:buNone/>
            </a:pPr>
            <a:r>
              <a:rPr lang="en-US" sz="1360" dirty="0">
                <a:solidFill>
                  <a:srgbClr val="0B25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STEUERN: digital, promptbasiert, variierend</a:t>
            </a:r>
            <a:endParaRPr lang="en-US" sz="1360" dirty="0"/>
          </a:p>
          <a:p>
            <a:pPr marL="0" indent="0" algn="l">
              <a:buNone/>
            </a:pPr>
            <a:r>
              <a:rPr lang="en-US" sz="1360" dirty="0">
                <a:solidFill>
                  <a:srgbClr val="0B25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Kompetenz entsteht in der bewussten Verschränkung beider Modi.</a:t>
            </a:r>
            <a:endParaRPr lang="en-US" sz="1360" dirty="0"/>
          </a:p>
        </p:txBody>
      </p:sp>
      <p:pic>
        <p:nvPicPr>
          <p:cNvPr id="12" name="Image 0" descr="/mnt/data/slide_assets/hanne-0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2450" y="2760348"/>
            <a:ext cx="5009740" cy="2817475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6428232" y="5779008"/>
            <a:ext cx="4800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820" dirty="0">
                <a:solidFill>
                  <a:srgbClr val="8796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Hanne Thomaßen zeigt KI als Co-Researcher im Prozess: Exploration, Auswertung, Synthese, Ideation.</a:t>
            </a:r>
            <a:endParaRPr lang="en-US" sz="820" dirty="0"/>
          </a:p>
        </p:txBody>
      </p:sp>
      <p:sp>
        <p:nvSpPr>
          <p:cNvPr id="14" name="Text 11"/>
          <p:cNvSpPr/>
          <p:nvPr/>
        </p:nvSpPr>
        <p:spPr>
          <a:xfrm>
            <a:off x="502920" y="6537960"/>
            <a:ext cx="8778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8796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Fachbereich Gestaltung &amp; Medien · KI + Designlehre · Entwurf Präsentation</a:t>
            </a:r>
            <a:endParaRPr lang="en-US" sz="680" dirty="0"/>
          </a:p>
        </p:txBody>
      </p:sp>
      <p:sp>
        <p:nvSpPr>
          <p:cNvPr id="15" name="Text 12"/>
          <p:cNvSpPr/>
          <p:nvPr/>
        </p:nvSpPr>
        <p:spPr>
          <a:xfrm>
            <a:off x="11384280" y="6519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8796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20" dirty="0"/>
          </a:p>
        </p:txBody>
      </p:sp>
      <p:pic>
        <p:nvPicPr>
          <p:cNvPr id="16" name="Image 0" descr="/mnt/data/slide_assets/hanne-01.png">
            <a:extLst>
              <a:ext uri="{FF2B5EF4-FFF2-40B4-BE49-F238E27FC236}">
                <a16:creationId xmlns:a16="http://schemas.microsoft.com/office/drawing/2014/main" id="{A3DD0FFE-97E8-FD87-E838-0BE0DDDFFF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0753" y="735054"/>
            <a:ext cx="3481251" cy="195785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2103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2B6D9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 · ZIELE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6492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73B5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Designpädagogische Dimension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30352" y="1399032"/>
            <a:ext cx="585216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20" b="1" dirty="0">
                <a:solidFill>
                  <a:srgbClr val="073B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 Leitlinie ist ein Kompetenzmodell. Sie macht KI-Einsatz lehrbar, prüfbar und fachlich diskutierbar.</a:t>
            </a:r>
            <a:endParaRPr lang="en-US" sz="1620" dirty="0"/>
          </a:p>
        </p:txBody>
      </p:sp>
      <p:sp>
        <p:nvSpPr>
          <p:cNvPr id="5" name="Text 3"/>
          <p:cNvSpPr/>
          <p:nvPr/>
        </p:nvSpPr>
        <p:spPr>
          <a:xfrm>
            <a:off x="594360" y="2157984"/>
            <a:ext cx="2011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B6D9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960120" y="2139696"/>
            <a:ext cx="3886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60" b="1" dirty="0">
                <a:solidFill>
                  <a:srgbClr val="0B25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Integrität &amp; Verantwortung</a:t>
            </a:r>
            <a:endParaRPr lang="en-US" sz="1260" dirty="0"/>
          </a:p>
        </p:txBody>
      </p:sp>
      <p:sp>
        <p:nvSpPr>
          <p:cNvPr id="7" name="Text 5"/>
          <p:cNvSpPr/>
          <p:nvPr/>
        </p:nvSpPr>
        <p:spPr>
          <a:xfrm>
            <a:off x="960120" y="2386584"/>
            <a:ext cx="4709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KI ist Werkzeug; Verantwortung bleibt beim Menschen.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94360" y="2761488"/>
            <a:ext cx="2011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B6D9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960120" y="2743200"/>
            <a:ext cx="3886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60" b="1" dirty="0">
                <a:solidFill>
                  <a:srgbClr val="0B25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Kritisches KI-Verständnis</a:t>
            </a:r>
            <a:endParaRPr lang="en-US" sz="1260" dirty="0"/>
          </a:p>
        </p:txBody>
      </p:sp>
      <p:sp>
        <p:nvSpPr>
          <p:cNvPr id="10" name="Text 8"/>
          <p:cNvSpPr/>
          <p:nvPr/>
        </p:nvSpPr>
        <p:spPr>
          <a:xfrm>
            <a:off x="960120" y="2990088"/>
            <a:ext cx="4709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Outputs werden analysiert, verglichen, begrenzt und geprüft.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594360" y="3364992"/>
            <a:ext cx="2011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B6D9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960120" y="3346704"/>
            <a:ext cx="3886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60" b="1" dirty="0">
                <a:solidFill>
                  <a:srgbClr val="0B25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Eigenständigkeit durch Machen + Steuern</a:t>
            </a:r>
            <a:endParaRPr lang="en-US" sz="1260" dirty="0"/>
          </a:p>
        </p:txBody>
      </p:sp>
      <p:sp>
        <p:nvSpPr>
          <p:cNvPr id="13" name="Text 11"/>
          <p:cNvSpPr/>
          <p:nvPr/>
        </p:nvSpPr>
        <p:spPr>
          <a:xfrm>
            <a:off x="960120" y="3593592"/>
            <a:ext cx="4709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Nicht Output zählt, sondern Steuerung, Auswahl und Weiterentwicklung.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594360" y="3968496"/>
            <a:ext cx="2011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B6D9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960120" y="3950208"/>
            <a:ext cx="3886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60" b="1" dirty="0">
                <a:solidFill>
                  <a:srgbClr val="0B25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Transparenz als Methode</a:t>
            </a:r>
            <a:endParaRPr lang="en-US" sz="1260" dirty="0"/>
          </a:p>
        </p:txBody>
      </p:sp>
      <p:sp>
        <p:nvSpPr>
          <p:cNvPr id="16" name="Text 14"/>
          <p:cNvSpPr/>
          <p:nvPr/>
        </p:nvSpPr>
        <p:spPr>
          <a:xfrm>
            <a:off x="960120" y="4197096"/>
            <a:ext cx="4709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Dokumentation macht Denk- und Designprozesse sichtbar.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594360" y="4572000"/>
            <a:ext cx="2011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B6D9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960120" y="4553712"/>
            <a:ext cx="3886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60" b="1" dirty="0">
                <a:solidFill>
                  <a:srgbClr val="0B25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Wissenschaftliche Methodik und Forschungsnähe</a:t>
            </a:r>
            <a:endParaRPr lang="en-US" sz="1260" dirty="0"/>
          </a:p>
        </p:txBody>
      </p:sp>
      <p:sp>
        <p:nvSpPr>
          <p:cNvPr id="19" name="Text 17"/>
          <p:cNvSpPr/>
          <p:nvPr/>
        </p:nvSpPr>
        <p:spPr>
          <a:xfrm>
            <a:off x="960120" y="4800600"/>
            <a:ext cx="4709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KI vertieft Research – sie ersetzt ihn nicht.</a:t>
            </a:r>
            <a:endParaRPr lang="en-US" sz="1050" dirty="0"/>
          </a:p>
        </p:txBody>
      </p:sp>
      <p:pic>
        <p:nvPicPr>
          <p:cNvPr id="20" name="Image 0" descr="/mnt/data/slide_assets/hanne-0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9088" y="1590165"/>
            <a:ext cx="5010912" cy="2818135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6510528" y="5285232"/>
            <a:ext cx="471830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300" dirty="0">
                <a:solidFill>
                  <a:srgbClr val="0B25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Passung im Beispiel Hanne Thomaßen: Co-Researcher, Kritik und Dokumentation entsprechen exakt den drei didaktischen Kernbewegungen der Leitlinie.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502920" y="6537960"/>
            <a:ext cx="8778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8796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Fachbereich Gestaltung &amp; Medien · KI + Designlehre · Entwurf Präsentation</a:t>
            </a:r>
            <a:endParaRPr lang="en-US" sz="680" dirty="0"/>
          </a:p>
        </p:txBody>
      </p:sp>
      <p:sp>
        <p:nvSpPr>
          <p:cNvPr id="23" name="Text 20"/>
          <p:cNvSpPr/>
          <p:nvPr/>
        </p:nvSpPr>
        <p:spPr>
          <a:xfrm>
            <a:off x="11384280" y="6519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8796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2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2103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2B6D9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 · QUALITÄTSSICHERUNG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6492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73B5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Kritik und Dokumentation statt Bauchgefühl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30352" y="1399032"/>
            <a:ext cx="5715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620" b="1" dirty="0">
                <a:solidFill>
                  <a:srgbClr val="073B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 Leitlinie wird </a:t>
            </a:r>
            <a:r>
              <a:rPr lang="en-US" sz="1620" b="1" dirty="0" err="1">
                <a:solidFill>
                  <a:srgbClr val="073B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dann</a:t>
            </a:r>
            <a:r>
              <a:rPr lang="en-US" sz="1620" b="1" dirty="0">
                <a:solidFill>
                  <a:srgbClr val="073B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620" b="1" dirty="0" err="1">
                <a:solidFill>
                  <a:srgbClr val="073B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wirksam</a:t>
            </a:r>
            <a:r>
              <a:rPr lang="en-US" sz="1620" b="1" dirty="0">
                <a:solidFill>
                  <a:srgbClr val="073B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wenn Studierende KI </a:t>
            </a:r>
            <a:r>
              <a:rPr lang="en-US" sz="1620" b="1" dirty="0" err="1">
                <a:solidFill>
                  <a:srgbClr val="073B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fachlich</a:t>
            </a:r>
            <a:r>
              <a:rPr lang="en-US" sz="1620" b="1" dirty="0">
                <a:solidFill>
                  <a:srgbClr val="073B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korrigieren und dokumentieren.</a:t>
            </a:r>
            <a:endParaRPr lang="en-US" sz="1620" dirty="0"/>
          </a:p>
        </p:txBody>
      </p:sp>
      <p:sp>
        <p:nvSpPr>
          <p:cNvPr id="5" name="Text 3"/>
          <p:cNvSpPr/>
          <p:nvPr/>
        </p:nvSpPr>
        <p:spPr>
          <a:xfrm>
            <a:off x="594360" y="2267712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320" b="1" dirty="0">
                <a:solidFill>
                  <a:srgbClr val="2B6D9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Am </a:t>
            </a:r>
            <a:r>
              <a:rPr lang="en-US" sz="1320" b="1" dirty="0" err="1">
                <a:solidFill>
                  <a:srgbClr val="2B6D9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Bsp</a:t>
            </a:r>
            <a:r>
              <a:rPr lang="en-US" sz="1320" b="1" dirty="0">
                <a:solidFill>
                  <a:srgbClr val="2B6D9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.:</a:t>
            </a:r>
            <a:endParaRPr lang="en-US" sz="1320" dirty="0"/>
          </a:p>
        </p:txBody>
      </p:sp>
      <p:sp>
        <p:nvSpPr>
          <p:cNvPr id="6" name="Text 4"/>
          <p:cNvSpPr/>
          <p:nvPr/>
        </p:nvSpPr>
        <p:spPr>
          <a:xfrm>
            <a:off x="658368" y="2770632"/>
            <a:ext cx="534924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340" dirty="0">
                <a:solidFill>
                  <a:srgbClr val="0B25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Bias wird nicht hingenommen: Personas wurden nach Experteninterviews kulturell und sprachlich korrigiert.</a:t>
            </a:r>
            <a:endParaRPr lang="en-US" sz="1340" dirty="0"/>
          </a:p>
        </p:txBody>
      </p:sp>
      <p:sp>
        <p:nvSpPr>
          <p:cNvPr id="7" name="Text 5"/>
          <p:cNvSpPr/>
          <p:nvPr/>
        </p:nvSpPr>
        <p:spPr>
          <a:xfrm>
            <a:off x="658368" y="3502152"/>
            <a:ext cx="534924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340" dirty="0">
                <a:solidFill>
                  <a:srgbClr val="0B25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Dokumentation ist Reflexion: KI-Verzeichnis zeigt Tool, Gebrauch, Prompt, Antwort, Iteration, betroffene Teile und Bemerkungen.</a:t>
            </a:r>
            <a:endParaRPr lang="en-US" sz="1340" dirty="0"/>
          </a:p>
        </p:txBody>
      </p:sp>
      <p:sp>
        <p:nvSpPr>
          <p:cNvPr id="8" name="Text 6"/>
          <p:cNvSpPr/>
          <p:nvPr/>
        </p:nvSpPr>
        <p:spPr>
          <a:xfrm>
            <a:off x="658368" y="4370832"/>
            <a:ext cx="53492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340" dirty="0">
                <a:solidFill>
                  <a:srgbClr val="0B25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Das entspricht dem Kern der Leitlinie: Nachvollziehbarkeit, Eigenleistung und kritische Urteilskraft.</a:t>
            </a:r>
            <a:endParaRPr lang="en-US" sz="1340" dirty="0"/>
          </a:p>
        </p:txBody>
      </p:sp>
      <p:sp>
        <p:nvSpPr>
          <p:cNvPr id="9" name="Text 7"/>
          <p:cNvSpPr/>
          <p:nvPr/>
        </p:nvSpPr>
        <p:spPr>
          <a:xfrm>
            <a:off x="658368" y="5230368"/>
            <a:ext cx="5257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20" b="1" dirty="0">
                <a:solidFill>
                  <a:srgbClr val="0B25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Indikation Lehre: Wer KI einsetzt, muss zeigen, wo die eigene Designentscheidung stattfindet.</a:t>
            </a:r>
            <a:endParaRPr lang="en-US" sz="1320" dirty="0"/>
          </a:p>
        </p:txBody>
      </p:sp>
      <p:pic>
        <p:nvPicPr>
          <p:cNvPr id="10" name="Image 0" descr="/mnt/data/slide_assets/hanne-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600" y="962334"/>
            <a:ext cx="4251960" cy="2391300"/>
          </a:xfrm>
          <a:prstGeom prst="rect">
            <a:avLst/>
          </a:prstGeom>
        </p:spPr>
      </p:pic>
      <p:pic>
        <p:nvPicPr>
          <p:cNvPr id="11" name="Image 1" descr="/mnt/data/slide_assets/hanne-1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0360" y="3822192"/>
            <a:ext cx="3544441" cy="199339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02920" y="6537960"/>
            <a:ext cx="8778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8796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Fachbereich Gestaltung &amp; Medien · KI + Designlehre · Entwurf Präsentation</a:t>
            </a:r>
            <a:endParaRPr lang="en-US" sz="680" dirty="0"/>
          </a:p>
        </p:txBody>
      </p:sp>
      <p:sp>
        <p:nvSpPr>
          <p:cNvPr id="13" name="Text 9"/>
          <p:cNvSpPr/>
          <p:nvPr/>
        </p:nvSpPr>
        <p:spPr>
          <a:xfrm>
            <a:off x="11384280" y="6519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8796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72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82093" y="347472"/>
            <a:ext cx="254477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>
                <a:solidFill>
                  <a:srgbClr val="2B6D9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 · </a:t>
            </a:r>
            <a:r>
              <a:rPr lang="en-US" sz="850" b="1" dirty="0">
                <a:solidFill>
                  <a:srgbClr val="2B6D9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AUSWIRKUNGEN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6492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73B5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Was sich in Prüfungsleistungen verändert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30352" y="1325880"/>
            <a:ext cx="6492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620" b="1" dirty="0">
                <a:solidFill>
                  <a:srgbClr val="073B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Bewertet wird nicht der KI-Output isoliert, sondern fachliche Steuerung, konzeptionelle Qualität, Originalität und nachvollziehbare Eigenleistung.</a:t>
            </a:r>
            <a:endParaRPr lang="en-US" sz="1620" dirty="0"/>
          </a:p>
        </p:txBody>
      </p:sp>
      <p:sp>
        <p:nvSpPr>
          <p:cNvPr id="5" name="Text 3"/>
          <p:cNvSpPr/>
          <p:nvPr/>
        </p:nvSpPr>
        <p:spPr>
          <a:xfrm>
            <a:off x="566928" y="2423160"/>
            <a:ext cx="2011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2B6D9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Projektarbeiten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66928" y="2761488"/>
            <a:ext cx="28346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20" dirty="0">
                <a:solidFill>
                  <a:srgbClr val="0B25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Prozessdokumentation, Variantenvergleich, bewusste KI-freie und KI-gestützte Phasen.</a:t>
            </a:r>
            <a:endParaRPr lang="en-US" sz="1220" dirty="0"/>
          </a:p>
        </p:txBody>
      </p:sp>
      <p:sp>
        <p:nvSpPr>
          <p:cNvPr id="7" name="Text 5"/>
          <p:cNvSpPr/>
          <p:nvPr/>
        </p:nvSpPr>
        <p:spPr>
          <a:xfrm>
            <a:off x="566928" y="3703320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2B6D9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Abschlussarbeiten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66928" y="4041648"/>
            <a:ext cx="2971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20" dirty="0">
                <a:solidFill>
                  <a:srgbClr val="0B25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Methodenteil, KI-Verzeichnis, ggf. Prompt-Verzeichnis und Fußnoten müssen logisch zusammenpassen.</a:t>
            </a:r>
            <a:endParaRPr lang="en-US" sz="1220" dirty="0"/>
          </a:p>
        </p:txBody>
      </p:sp>
      <p:sp>
        <p:nvSpPr>
          <p:cNvPr id="9" name="Text 7"/>
          <p:cNvSpPr/>
          <p:nvPr/>
        </p:nvSpPr>
        <p:spPr>
          <a:xfrm>
            <a:off x="3730752" y="2423160"/>
            <a:ext cx="2103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2B6D9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Dokumentationen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730752" y="2761488"/>
            <a:ext cx="27889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20" dirty="0">
                <a:solidFill>
                  <a:srgbClr val="0B25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Entscheidungen, Iterationen und Verwürfe werden Teil der fachlichen Argumentation.</a:t>
            </a:r>
            <a:endParaRPr lang="en-US" sz="1220" dirty="0"/>
          </a:p>
        </p:txBody>
      </p:sp>
      <p:sp>
        <p:nvSpPr>
          <p:cNvPr id="11" name="Text 9"/>
          <p:cNvSpPr/>
          <p:nvPr/>
        </p:nvSpPr>
        <p:spPr>
          <a:xfrm>
            <a:off x="3730752" y="3703320"/>
            <a:ext cx="1371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2B6D9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Bewertung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730752" y="4041648"/>
            <a:ext cx="301752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220" dirty="0">
                <a:solidFill>
                  <a:srgbClr val="0B25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Themenfassung, Quellen/Form, Konzeptqualität, formale Gestaltung und Originalität erhalten einen KI-spezifischen Fokus.</a:t>
            </a:r>
            <a:endParaRPr lang="en-US" sz="1220" dirty="0"/>
          </a:p>
        </p:txBody>
      </p:sp>
      <p:pic>
        <p:nvPicPr>
          <p:cNvPr id="13" name="Image 0" descr="/mnt/data/slide_assets/leitende-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6571" y="868680"/>
            <a:ext cx="3555442" cy="50292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566928" y="5440680"/>
            <a:ext cx="777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00" b="1" dirty="0" err="1">
                <a:solidFill>
                  <a:srgbClr val="2B6D9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Abschlussfazit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691640" y="5431536"/>
            <a:ext cx="4983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1420" b="1" dirty="0">
                <a:solidFill>
                  <a:srgbClr val="0B25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 Leitlinie führt nicht zu mehr Bürokratie, sondern zu besser sichtbarer Designkompetenz.</a:t>
            </a:r>
            <a:endParaRPr lang="en-US" sz="1420" dirty="0"/>
          </a:p>
        </p:txBody>
      </p:sp>
      <p:sp>
        <p:nvSpPr>
          <p:cNvPr id="16" name="Text 13"/>
          <p:cNvSpPr/>
          <p:nvPr/>
        </p:nvSpPr>
        <p:spPr>
          <a:xfrm>
            <a:off x="502920" y="6537960"/>
            <a:ext cx="8778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8796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Fachbereich Gestaltung &amp; Medien · KI + Designlehre · Entwurf Präsentation</a:t>
            </a:r>
            <a:endParaRPr lang="en-US" sz="680" dirty="0"/>
          </a:p>
        </p:txBody>
      </p:sp>
      <p:sp>
        <p:nvSpPr>
          <p:cNvPr id="17" name="Text 14"/>
          <p:cNvSpPr/>
          <p:nvPr/>
        </p:nvSpPr>
        <p:spPr>
          <a:xfrm>
            <a:off x="11384280" y="6519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8796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</a:t>
            </a:r>
            <a:endParaRPr lang="en-US" sz="72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595</Words>
  <Application>Microsoft Macintosh PowerPoint</Application>
  <PresentationFormat>Breitbild</PresentationFormat>
  <Paragraphs>86</Paragraphs>
  <Slides>6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DIPLOMA Hochschule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 im Designstudium: Leitlinien, Ziele, Operationalisierung</dc:title>
  <dc:subject>Leitlinie KI im Designstudium</dc:subject>
  <dc:creator>OpenAI / Andreas Lanig</dc:creator>
  <cp:lastModifiedBy>Lanig, Andreas Ken</cp:lastModifiedBy>
  <cp:revision>4</cp:revision>
  <dcterms:created xsi:type="dcterms:W3CDTF">2026-05-31T18:03:04Z</dcterms:created>
  <dcterms:modified xsi:type="dcterms:W3CDTF">2026-06-03T15:49:46Z</dcterms:modified>
</cp:coreProperties>
</file>