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552" r:id="rId2"/>
    <p:sldId id="523" r:id="rId3"/>
    <p:sldId id="531" r:id="rId4"/>
    <p:sldId id="538" r:id="rId5"/>
    <p:sldId id="539" r:id="rId6"/>
    <p:sldId id="524" r:id="rId7"/>
    <p:sldId id="525" r:id="rId8"/>
    <p:sldId id="522" r:id="rId9"/>
    <p:sldId id="540" r:id="rId10"/>
    <p:sldId id="541" r:id="rId11"/>
    <p:sldId id="365" r:id="rId12"/>
    <p:sldId id="532" r:id="rId13"/>
    <p:sldId id="458" r:id="rId14"/>
    <p:sldId id="533" r:id="rId15"/>
    <p:sldId id="535" r:id="rId16"/>
    <p:sldId id="534" r:id="rId17"/>
    <p:sldId id="537" r:id="rId18"/>
    <p:sldId id="536" r:id="rId19"/>
    <p:sldId id="529" r:id="rId20"/>
    <p:sldId id="542" r:id="rId21"/>
    <p:sldId id="549" r:id="rId22"/>
    <p:sldId id="257" r:id="rId23"/>
    <p:sldId id="263" r:id="rId24"/>
    <p:sldId id="264" r:id="rId25"/>
    <p:sldId id="258" r:id="rId26"/>
    <p:sldId id="311" r:id="rId27"/>
    <p:sldId id="316" r:id="rId28"/>
    <p:sldId id="309" r:id="rId29"/>
    <p:sldId id="327" r:id="rId30"/>
    <p:sldId id="328" r:id="rId31"/>
    <p:sldId id="329" r:id="rId32"/>
    <p:sldId id="546" r:id="rId33"/>
    <p:sldId id="547" r:id="rId34"/>
    <p:sldId id="548" r:id="rId35"/>
  </p:sldIdLst>
  <p:sldSz cx="9144000" cy="6858000" type="screen4x3"/>
  <p:notesSz cx="6858000" cy="9715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1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p:restoredTop sz="93741"/>
  </p:normalViewPr>
  <p:slideViewPr>
    <p:cSldViewPr showGuides="1">
      <p:cViewPr varScale="1">
        <p:scale>
          <a:sx n="115" d="100"/>
          <a:sy n="115" d="100"/>
        </p:scale>
        <p:origin x="2016"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638AC-BC6E-4E5B-81D4-ABA6822CBFB1}" type="doc">
      <dgm:prSet loTypeId="urn:microsoft.com/office/officeart/2005/8/layout/hProcess9" loCatId="process" qsTypeId="urn:microsoft.com/office/officeart/2005/8/quickstyle/simple2" qsCatId="simple" csTypeId="urn:microsoft.com/office/officeart/2005/8/colors/colorful1" csCatId="colorful" phldr="1"/>
      <dgm:spPr/>
      <dgm:t>
        <a:bodyPr/>
        <a:lstStyle/>
        <a:p>
          <a:endParaRPr lang="en-US"/>
        </a:p>
      </dgm:t>
    </dgm:pt>
    <dgm:pt modelId="{7D3ACAB6-D1DC-4296-9A71-7D1D46A0D92A}">
      <dgm:prSet custT="1"/>
      <dgm:spPr/>
      <dgm:t>
        <a:bodyPr/>
        <a:lstStyle/>
        <a:p>
          <a:r>
            <a:rPr lang="en-US" sz="2400" dirty="0"/>
            <a:t>Was </a:t>
          </a:r>
          <a:r>
            <a:rPr lang="en-US" sz="2400" dirty="0" err="1"/>
            <a:t>möchte</a:t>
          </a:r>
          <a:r>
            <a:rPr lang="en-US" sz="2400" dirty="0"/>
            <a:t> ich </a:t>
          </a:r>
          <a:r>
            <a:rPr lang="en-US" sz="2400" dirty="0" err="1"/>
            <a:t>erreicht</a:t>
          </a:r>
          <a:r>
            <a:rPr lang="en-US" sz="2400" dirty="0"/>
            <a:t> / </a:t>
          </a:r>
          <a:r>
            <a:rPr lang="en-US" sz="2400" dirty="0" err="1"/>
            <a:t>geändert</a:t>
          </a:r>
          <a:r>
            <a:rPr lang="en-US" sz="2400" dirty="0"/>
            <a:t> </a:t>
          </a:r>
          <a:r>
            <a:rPr lang="en-US" sz="2400" dirty="0" err="1"/>
            <a:t>haben</a:t>
          </a:r>
          <a:r>
            <a:rPr lang="en-US" sz="2400" dirty="0"/>
            <a:t>?</a:t>
          </a:r>
        </a:p>
      </dgm:t>
    </dgm:pt>
    <dgm:pt modelId="{F80E0F25-88A5-4A82-BC54-91290F04D4F9}" type="parTrans" cxnId="{6EAC051C-5DF1-43E4-8E0C-FA41D2F057C7}">
      <dgm:prSet/>
      <dgm:spPr/>
      <dgm:t>
        <a:bodyPr/>
        <a:lstStyle/>
        <a:p>
          <a:endParaRPr lang="en-US"/>
        </a:p>
      </dgm:t>
    </dgm:pt>
    <dgm:pt modelId="{ECD2A057-6CA0-4DDB-8CBC-9750B6788F02}" type="sibTrans" cxnId="{6EAC051C-5DF1-43E4-8E0C-FA41D2F057C7}">
      <dgm:prSet/>
      <dgm:spPr/>
      <dgm:t>
        <a:bodyPr/>
        <a:lstStyle/>
        <a:p>
          <a:endParaRPr lang="en-US"/>
        </a:p>
      </dgm:t>
    </dgm:pt>
    <dgm:pt modelId="{63F22628-A49C-4648-9CAF-05B893A12FE0}">
      <dgm:prSet custT="1"/>
      <dgm:spPr/>
      <dgm:t>
        <a:bodyPr/>
        <a:lstStyle/>
        <a:p>
          <a:r>
            <a:rPr lang="en-US" sz="2800" dirty="0"/>
            <a:t>In 1 </a:t>
          </a:r>
          <a:r>
            <a:rPr lang="en-US" sz="2800" dirty="0" err="1"/>
            <a:t>Jahr</a:t>
          </a:r>
          <a:r>
            <a:rPr lang="en-US" sz="2800" dirty="0"/>
            <a:t> ___________________</a:t>
          </a:r>
        </a:p>
      </dgm:t>
    </dgm:pt>
    <dgm:pt modelId="{818E09C8-9EF9-4218-925D-8C5C793B747E}" type="parTrans" cxnId="{A188FCB9-5910-4ADB-B4A1-EEBDA72B3C4B}">
      <dgm:prSet/>
      <dgm:spPr/>
      <dgm:t>
        <a:bodyPr/>
        <a:lstStyle/>
        <a:p>
          <a:endParaRPr lang="en-US"/>
        </a:p>
      </dgm:t>
    </dgm:pt>
    <dgm:pt modelId="{0B7B1EB2-1029-490B-B782-FA07E99B75F2}" type="sibTrans" cxnId="{A188FCB9-5910-4ADB-B4A1-EEBDA72B3C4B}">
      <dgm:prSet/>
      <dgm:spPr/>
      <dgm:t>
        <a:bodyPr/>
        <a:lstStyle/>
        <a:p>
          <a:endParaRPr lang="en-US"/>
        </a:p>
      </dgm:t>
    </dgm:pt>
    <dgm:pt modelId="{D826A598-1555-49C9-92EE-90A9323AFB6A}">
      <dgm:prSet custT="1"/>
      <dgm:spPr/>
      <dgm:t>
        <a:bodyPr/>
        <a:lstStyle/>
        <a:p>
          <a:r>
            <a:rPr lang="en-US" sz="2800" dirty="0"/>
            <a:t>In 3 Jahren _________________</a:t>
          </a:r>
        </a:p>
      </dgm:t>
    </dgm:pt>
    <dgm:pt modelId="{4FA54DC7-E52A-4965-B4C0-202D9FAA079B}" type="parTrans" cxnId="{5603C707-DB22-407D-A624-13CFF8E40D6A}">
      <dgm:prSet/>
      <dgm:spPr/>
      <dgm:t>
        <a:bodyPr/>
        <a:lstStyle/>
        <a:p>
          <a:endParaRPr lang="en-US"/>
        </a:p>
      </dgm:t>
    </dgm:pt>
    <dgm:pt modelId="{442A938E-0D2C-46B9-A9F1-B0E32AC8B43F}" type="sibTrans" cxnId="{5603C707-DB22-407D-A624-13CFF8E40D6A}">
      <dgm:prSet/>
      <dgm:spPr/>
      <dgm:t>
        <a:bodyPr/>
        <a:lstStyle/>
        <a:p>
          <a:endParaRPr lang="en-US"/>
        </a:p>
      </dgm:t>
    </dgm:pt>
    <dgm:pt modelId="{AF509DD8-77C8-405A-974F-93395263AF43}">
      <dgm:prSet custT="1"/>
      <dgm:spPr/>
      <dgm:t>
        <a:bodyPr/>
        <a:lstStyle/>
        <a:p>
          <a:r>
            <a:rPr lang="en-US" sz="2800" dirty="0"/>
            <a:t>In 10 Jahren ________________</a:t>
          </a:r>
          <a:endParaRPr lang="en-US" sz="2000" dirty="0"/>
        </a:p>
      </dgm:t>
    </dgm:pt>
    <dgm:pt modelId="{119400C5-4C35-47E5-8259-3E6FC7F9C460}" type="parTrans" cxnId="{1C9E05B1-70AD-4049-BB0C-18089A4BEF7D}">
      <dgm:prSet/>
      <dgm:spPr/>
      <dgm:t>
        <a:bodyPr/>
        <a:lstStyle/>
        <a:p>
          <a:endParaRPr lang="en-US"/>
        </a:p>
      </dgm:t>
    </dgm:pt>
    <dgm:pt modelId="{C673ABE5-67B0-4D49-AFDA-A2A9DBE36534}" type="sibTrans" cxnId="{1C9E05B1-70AD-4049-BB0C-18089A4BEF7D}">
      <dgm:prSet/>
      <dgm:spPr/>
      <dgm:t>
        <a:bodyPr/>
        <a:lstStyle/>
        <a:p>
          <a:endParaRPr lang="en-US"/>
        </a:p>
      </dgm:t>
    </dgm:pt>
    <dgm:pt modelId="{9017A413-EEAA-544A-AAC6-4202751504C5}" type="pres">
      <dgm:prSet presAssocID="{927638AC-BC6E-4E5B-81D4-ABA6822CBFB1}" presName="CompostProcess" presStyleCnt="0">
        <dgm:presLayoutVars>
          <dgm:dir/>
          <dgm:resizeHandles val="exact"/>
        </dgm:presLayoutVars>
      </dgm:prSet>
      <dgm:spPr/>
    </dgm:pt>
    <dgm:pt modelId="{113CAD5E-30ED-DD4E-A43D-A781002134A0}" type="pres">
      <dgm:prSet presAssocID="{927638AC-BC6E-4E5B-81D4-ABA6822CBFB1}" presName="arrow" presStyleLbl="bgShp" presStyleIdx="0" presStyleCnt="1"/>
      <dgm:spPr/>
    </dgm:pt>
    <dgm:pt modelId="{684412DD-FC53-774C-8535-D681009F370A}" type="pres">
      <dgm:prSet presAssocID="{927638AC-BC6E-4E5B-81D4-ABA6822CBFB1}" presName="linearProcess" presStyleCnt="0"/>
      <dgm:spPr/>
    </dgm:pt>
    <dgm:pt modelId="{75C876D3-3F44-1649-A276-76A0CEB936B2}" type="pres">
      <dgm:prSet presAssocID="{7D3ACAB6-D1DC-4296-9A71-7D1D46A0D92A}" presName="textNode" presStyleLbl="node1" presStyleIdx="0" presStyleCnt="1" custScaleX="111192" custScaleY="250000" custLinFactNeighborX="-15985">
        <dgm:presLayoutVars>
          <dgm:bulletEnabled val="1"/>
        </dgm:presLayoutVars>
      </dgm:prSet>
      <dgm:spPr/>
    </dgm:pt>
  </dgm:ptLst>
  <dgm:cxnLst>
    <dgm:cxn modelId="{5603C707-DB22-407D-A624-13CFF8E40D6A}" srcId="{7D3ACAB6-D1DC-4296-9A71-7D1D46A0D92A}" destId="{D826A598-1555-49C9-92EE-90A9323AFB6A}" srcOrd="1" destOrd="0" parTransId="{4FA54DC7-E52A-4965-B4C0-202D9FAA079B}" sibTransId="{442A938E-0D2C-46B9-A9F1-B0E32AC8B43F}"/>
    <dgm:cxn modelId="{6EAC051C-5DF1-43E4-8E0C-FA41D2F057C7}" srcId="{927638AC-BC6E-4E5B-81D4-ABA6822CBFB1}" destId="{7D3ACAB6-D1DC-4296-9A71-7D1D46A0D92A}" srcOrd="0" destOrd="0" parTransId="{F80E0F25-88A5-4A82-BC54-91290F04D4F9}" sibTransId="{ECD2A057-6CA0-4DDB-8CBC-9750B6788F02}"/>
    <dgm:cxn modelId="{C8BDC72B-9D85-B74B-881E-4E186CD3BD05}" type="presOf" srcId="{D826A598-1555-49C9-92EE-90A9323AFB6A}" destId="{75C876D3-3F44-1649-A276-76A0CEB936B2}" srcOrd="0" destOrd="2" presId="urn:microsoft.com/office/officeart/2005/8/layout/hProcess9"/>
    <dgm:cxn modelId="{CEF6DA41-9CE0-1A49-9816-A765AAC2656D}" type="presOf" srcId="{63F22628-A49C-4648-9CAF-05B893A12FE0}" destId="{75C876D3-3F44-1649-A276-76A0CEB936B2}" srcOrd="0" destOrd="1" presId="urn:microsoft.com/office/officeart/2005/8/layout/hProcess9"/>
    <dgm:cxn modelId="{89C41344-27BE-8847-8229-D7D60C98DBB2}" type="presOf" srcId="{AF509DD8-77C8-405A-974F-93395263AF43}" destId="{75C876D3-3F44-1649-A276-76A0CEB936B2}" srcOrd="0" destOrd="3" presId="urn:microsoft.com/office/officeart/2005/8/layout/hProcess9"/>
    <dgm:cxn modelId="{1C9E05B1-70AD-4049-BB0C-18089A4BEF7D}" srcId="{7D3ACAB6-D1DC-4296-9A71-7D1D46A0D92A}" destId="{AF509DD8-77C8-405A-974F-93395263AF43}" srcOrd="2" destOrd="0" parTransId="{119400C5-4C35-47E5-8259-3E6FC7F9C460}" sibTransId="{C673ABE5-67B0-4D49-AFDA-A2A9DBE36534}"/>
    <dgm:cxn modelId="{A188FCB9-5910-4ADB-B4A1-EEBDA72B3C4B}" srcId="{7D3ACAB6-D1DC-4296-9A71-7D1D46A0D92A}" destId="{63F22628-A49C-4648-9CAF-05B893A12FE0}" srcOrd="0" destOrd="0" parTransId="{818E09C8-9EF9-4218-925D-8C5C793B747E}" sibTransId="{0B7B1EB2-1029-490B-B782-FA07E99B75F2}"/>
    <dgm:cxn modelId="{1F28FDBA-7704-D84E-968C-B4C7748E212B}" type="presOf" srcId="{927638AC-BC6E-4E5B-81D4-ABA6822CBFB1}" destId="{9017A413-EEAA-544A-AAC6-4202751504C5}" srcOrd="0" destOrd="0" presId="urn:microsoft.com/office/officeart/2005/8/layout/hProcess9"/>
    <dgm:cxn modelId="{6FD3A5E8-8666-A34E-9FC5-248ED689948C}" type="presOf" srcId="{7D3ACAB6-D1DC-4296-9A71-7D1D46A0D92A}" destId="{75C876D3-3F44-1649-A276-76A0CEB936B2}" srcOrd="0" destOrd="0" presId="urn:microsoft.com/office/officeart/2005/8/layout/hProcess9"/>
    <dgm:cxn modelId="{E2F9A11F-01ED-F64A-882B-C3D2E4DD27AC}" type="presParOf" srcId="{9017A413-EEAA-544A-AAC6-4202751504C5}" destId="{113CAD5E-30ED-DD4E-A43D-A781002134A0}" srcOrd="0" destOrd="0" presId="urn:microsoft.com/office/officeart/2005/8/layout/hProcess9"/>
    <dgm:cxn modelId="{E5E67DFC-B4B5-CD4C-9B3E-A281AEE0DCE6}" type="presParOf" srcId="{9017A413-EEAA-544A-AAC6-4202751504C5}" destId="{684412DD-FC53-774C-8535-D681009F370A}" srcOrd="1" destOrd="0" presId="urn:microsoft.com/office/officeart/2005/8/layout/hProcess9"/>
    <dgm:cxn modelId="{5896485E-4638-4846-B0A3-6EEEA9DF3631}" type="presParOf" srcId="{684412DD-FC53-774C-8535-D681009F370A}" destId="{75C876D3-3F44-1649-A276-76A0CEB936B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638AC-BC6E-4E5B-81D4-ABA6822CBFB1}" type="doc">
      <dgm:prSet loTypeId="urn:microsoft.com/office/officeart/2005/8/layout/hProcess9" loCatId="process" qsTypeId="urn:microsoft.com/office/officeart/2005/8/quickstyle/simple2" qsCatId="simple" csTypeId="urn:microsoft.com/office/officeart/2005/8/colors/colorful1" csCatId="colorful" phldr="1"/>
      <dgm:spPr/>
      <dgm:t>
        <a:bodyPr/>
        <a:lstStyle/>
        <a:p>
          <a:endParaRPr lang="en-US"/>
        </a:p>
      </dgm:t>
    </dgm:pt>
    <dgm:pt modelId="{7D3ACAB6-D1DC-4296-9A71-7D1D46A0D92A}">
      <dgm:prSet custT="1"/>
      <dgm:spPr/>
      <dgm:t>
        <a:bodyPr/>
        <a:lstStyle/>
        <a:p>
          <a:endParaRPr lang="en-US" sz="2400" dirty="0"/>
        </a:p>
      </dgm:t>
    </dgm:pt>
    <dgm:pt modelId="{F80E0F25-88A5-4A82-BC54-91290F04D4F9}" type="parTrans" cxnId="{6EAC051C-5DF1-43E4-8E0C-FA41D2F057C7}">
      <dgm:prSet/>
      <dgm:spPr/>
      <dgm:t>
        <a:bodyPr/>
        <a:lstStyle/>
        <a:p>
          <a:endParaRPr lang="en-US"/>
        </a:p>
      </dgm:t>
    </dgm:pt>
    <dgm:pt modelId="{ECD2A057-6CA0-4DDB-8CBC-9750B6788F02}" type="sibTrans" cxnId="{6EAC051C-5DF1-43E4-8E0C-FA41D2F057C7}">
      <dgm:prSet/>
      <dgm:spPr/>
      <dgm:t>
        <a:bodyPr/>
        <a:lstStyle/>
        <a:p>
          <a:endParaRPr lang="en-US"/>
        </a:p>
      </dgm:t>
    </dgm:pt>
    <dgm:pt modelId="{63F22628-A49C-4648-9CAF-05B893A12FE0}">
      <dgm:prSet custT="1"/>
      <dgm:spPr/>
      <dgm:t>
        <a:bodyPr/>
        <a:lstStyle/>
        <a:p>
          <a:r>
            <a:rPr lang="en-US" sz="2800" dirty="0"/>
            <a:t>Mein </a:t>
          </a:r>
          <a:r>
            <a:rPr lang="en-US" sz="2800" dirty="0" err="1"/>
            <a:t>sportliches</a:t>
          </a:r>
          <a:r>
            <a:rPr lang="en-US" sz="2800" dirty="0"/>
            <a:t> </a:t>
          </a:r>
          <a:r>
            <a:rPr lang="en-US" sz="2800" dirty="0" err="1"/>
            <a:t>Ziel</a:t>
          </a:r>
          <a:r>
            <a:rPr lang="en-US" sz="2800" dirty="0"/>
            <a:t> in </a:t>
          </a:r>
          <a:r>
            <a:rPr lang="en-US" sz="2800" dirty="0" err="1"/>
            <a:t>diesem</a:t>
          </a:r>
          <a:r>
            <a:rPr lang="en-US" sz="2800" dirty="0"/>
            <a:t> </a:t>
          </a:r>
          <a:r>
            <a:rPr lang="en-US" sz="2800" dirty="0" err="1"/>
            <a:t>Jahr</a:t>
          </a:r>
          <a:endParaRPr lang="en-US" sz="2800" dirty="0"/>
        </a:p>
      </dgm:t>
    </dgm:pt>
    <dgm:pt modelId="{818E09C8-9EF9-4218-925D-8C5C793B747E}" type="parTrans" cxnId="{A188FCB9-5910-4ADB-B4A1-EEBDA72B3C4B}">
      <dgm:prSet/>
      <dgm:spPr/>
      <dgm:t>
        <a:bodyPr/>
        <a:lstStyle/>
        <a:p>
          <a:endParaRPr lang="en-US"/>
        </a:p>
      </dgm:t>
    </dgm:pt>
    <dgm:pt modelId="{0B7B1EB2-1029-490B-B782-FA07E99B75F2}" type="sibTrans" cxnId="{A188FCB9-5910-4ADB-B4A1-EEBDA72B3C4B}">
      <dgm:prSet/>
      <dgm:spPr/>
      <dgm:t>
        <a:bodyPr/>
        <a:lstStyle/>
        <a:p>
          <a:endParaRPr lang="en-US"/>
        </a:p>
      </dgm:t>
    </dgm:pt>
    <dgm:pt modelId="{D826A598-1555-49C9-92EE-90A9323AFB6A}">
      <dgm:prSet custT="1"/>
      <dgm:spPr/>
      <dgm:t>
        <a:bodyPr/>
        <a:lstStyle/>
        <a:p>
          <a:r>
            <a:rPr lang="en-US" sz="2800" dirty="0"/>
            <a:t>Mein </a:t>
          </a:r>
          <a:r>
            <a:rPr lang="en-US" sz="2800" dirty="0" err="1"/>
            <a:t>berufliches</a:t>
          </a:r>
          <a:r>
            <a:rPr lang="en-US" sz="2800" dirty="0"/>
            <a:t> </a:t>
          </a:r>
          <a:r>
            <a:rPr lang="en-US" sz="2800" dirty="0" err="1"/>
            <a:t>Ziel</a:t>
          </a:r>
          <a:r>
            <a:rPr lang="en-US" sz="2800" dirty="0"/>
            <a:t> in </a:t>
          </a:r>
          <a:r>
            <a:rPr lang="en-US" sz="2800" dirty="0" err="1"/>
            <a:t>diesem</a:t>
          </a:r>
          <a:r>
            <a:rPr lang="en-US" sz="2800" dirty="0"/>
            <a:t> </a:t>
          </a:r>
          <a:r>
            <a:rPr lang="en-US" sz="2800" dirty="0" err="1"/>
            <a:t>Jahr</a:t>
          </a:r>
          <a:endParaRPr lang="en-US" sz="2800" dirty="0"/>
        </a:p>
      </dgm:t>
    </dgm:pt>
    <dgm:pt modelId="{4FA54DC7-E52A-4965-B4C0-202D9FAA079B}" type="parTrans" cxnId="{5603C707-DB22-407D-A624-13CFF8E40D6A}">
      <dgm:prSet/>
      <dgm:spPr/>
      <dgm:t>
        <a:bodyPr/>
        <a:lstStyle/>
        <a:p>
          <a:endParaRPr lang="en-US"/>
        </a:p>
      </dgm:t>
    </dgm:pt>
    <dgm:pt modelId="{442A938E-0D2C-46B9-A9F1-B0E32AC8B43F}" type="sibTrans" cxnId="{5603C707-DB22-407D-A624-13CFF8E40D6A}">
      <dgm:prSet/>
      <dgm:spPr/>
      <dgm:t>
        <a:bodyPr/>
        <a:lstStyle/>
        <a:p>
          <a:endParaRPr lang="en-US"/>
        </a:p>
      </dgm:t>
    </dgm:pt>
    <dgm:pt modelId="{AF509DD8-77C8-405A-974F-93395263AF43}">
      <dgm:prSet custT="1"/>
      <dgm:spPr/>
      <dgm:t>
        <a:bodyPr/>
        <a:lstStyle/>
        <a:p>
          <a:r>
            <a:rPr lang="en-US" sz="2800" dirty="0"/>
            <a:t>Mein </a:t>
          </a:r>
          <a:r>
            <a:rPr lang="en-US" sz="2800" dirty="0" err="1"/>
            <a:t>familiäres</a:t>
          </a:r>
          <a:r>
            <a:rPr lang="en-US" sz="2800" dirty="0"/>
            <a:t> </a:t>
          </a:r>
          <a:r>
            <a:rPr lang="en-US" sz="2800" dirty="0" err="1"/>
            <a:t>Ziel</a:t>
          </a:r>
          <a:r>
            <a:rPr lang="en-US" sz="2800" dirty="0"/>
            <a:t> in </a:t>
          </a:r>
          <a:r>
            <a:rPr lang="en-US" sz="2800" dirty="0" err="1"/>
            <a:t>diesem</a:t>
          </a:r>
          <a:r>
            <a:rPr lang="en-US" sz="2800" dirty="0"/>
            <a:t> </a:t>
          </a:r>
          <a:r>
            <a:rPr lang="en-US" sz="2800" dirty="0" err="1"/>
            <a:t>Jahr</a:t>
          </a:r>
          <a:endParaRPr lang="en-US" sz="2000" dirty="0"/>
        </a:p>
      </dgm:t>
    </dgm:pt>
    <dgm:pt modelId="{119400C5-4C35-47E5-8259-3E6FC7F9C460}" type="parTrans" cxnId="{1C9E05B1-70AD-4049-BB0C-18089A4BEF7D}">
      <dgm:prSet/>
      <dgm:spPr/>
      <dgm:t>
        <a:bodyPr/>
        <a:lstStyle/>
        <a:p>
          <a:endParaRPr lang="en-US"/>
        </a:p>
      </dgm:t>
    </dgm:pt>
    <dgm:pt modelId="{C673ABE5-67B0-4D49-AFDA-A2A9DBE36534}" type="sibTrans" cxnId="{1C9E05B1-70AD-4049-BB0C-18089A4BEF7D}">
      <dgm:prSet/>
      <dgm:spPr/>
      <dgm:t>
        <a:bodyPr/>
        <a:lstStyle/>
        <a:p>
          <a:endParaRPr lang="en-US"/>
        </a:p>
      </dgm:t>
    </dgm:pt>
    <dgm:pt modelId="{9017A413-EEAA-544A-AAC6-4202751504C5}" type="pres">
      <dgm:prSet presAssocID="{927638AC-BC6E-4E5B-81D4-ABA6822CBFB1}" presName="CompostProcess" presStyleCnt="0">
        <dgm:presLayoutVars>
          <dgm:dir/>
          <dgm:resizeHandles val="exact"/>
        </dgm:presLayoutVars>
      </dgm:prSet>
      <dgm:spPr/>
    </dgm:pt>
    <dgm:pt modelId="{113CAD5E-30ED-DD4E-A43D-A781002134A0}" type="pres">
      <dgm:prSet presAssocID="{927638AC-BC6E-4E5B-81D4-ABA6822CBFB1}" presName="arrow" presStyleLbl="bgShp" presStyleIdx="0" presStyleCnt="1"/>
      <dgm:spPr/>
    </dgm:pt>
    <dgm:pt modelId="{684412DD-FC53-774C-8535-D681009F370A}" type="pres">
      <dgm:prSet presAssocID="{927638AC-BC6E-4E5B-81D4-ABA6822CBFB1}" presName="linearProcess" presStyleCnt="0"/>
      <dgm:spPr/>
    </dgm:pt>
    <dgm:pt modelId="{75C876D3-3F44-1649-A276-76A0CEB936B2}" type="pres">
      <dgm:prSet presAssocID="{7D3ACAB6-D1DC-4296-9A71-7D1D46A0D92A}" presName="textNode" presStyleLbl="node1" presStyleIdx="0" presStyleCnt="1" custScaleX="102276" custScaleY="250000" custLinFactNeighborX="-14586">
        <dgm:presLayoutVars>
          <dgm:bulletEnabled val="1"/>
        </dgm:presLayoutVars>
      </dgm:prSet>
      <dgm:spPr/>
    </dgm:pt>
  </dgm:ptLst>
  <dgm:cxnLst>
    <dgm:cxn modelId="{5603C707-DB22-407D-A624-13CFF8E40D6A}" srcId="{7D3ACAB6-D1DC-4296-9A71-7D1D46A0D92A}" destId="{D826A598-1555-49C9-92EE-90A9323AFB6A}" srcOrd="1" destOrd="0" parTransId="{4FA54DC7-E52A-4965-B4C0-202D9FAA079B}" sibTransId="{442A938E-0D2C-46B9-A9F1-B0E32AC8B43F}"/>
    <dgm:cxn modelId="{6EAC051C-5DF1-43E4-8E0C-FA41D2F057C7}" srcId="{927638AC-BC6E-4E5B-81D4-ABA6822CBFB1}" destId="{7D3ACAB6-D1DC-4296-9A71-7D1D46A0D92A}" srcOrd="0" destOrd="0" parTransId="{F80E0F25-88A5-4A82-BC54-91290F04D4F9}" sibTransId="{ECD2A057-6CA0-4DDB-8CBC-9750B6788F02}"/>
    <dgm:cxn modelId="{C8BDC72B-9D85-B74B-881E-4E186CD3BD05}" type="presOf" srcId="{D826A598-1555-49C9-92EE-90A9323AFB6A}" destId="{75C876D3-3F44-1649-A276-76A0CEB936B2}" srcOrd="0" destOrd="2" presId="urn:microsoft.com/office/officeart/2005/8/layout/hProcess9"/>
    <dgm:cxn modelId="{CEF6DA41-9CE0-1A49-9816-A765AAC2656D}" type="presOf" srcId="{63F22628-A49C-4648-9CAF-05B893A12FE0}" destId="{75C876D3-3F44-1649-A276-76A0CEB936B2}" srcOrd="0" destOrd="1" presId="urn:microsoft.com/office/officeart/2005/8/layout/hProcess9"/>
    <dgm:cxn modelId="{89C41344-27BE-8847-8229-D7D60C98DBB2}" type="presOf" srcId="{AF509DD8-77C8-405A-974F-93395263AF43}" destId="{75C876D3-3F44-1649-A276-76A0CEB936B2}" srcOrd="0" destOrd="3" presId="urn:microsoft.com/office/officeart/2005/8/layout/hProcess9"/>
    <dgm:cxn modelId="{1C9E05B1-70AD-4049-BB0C-18089A4BEF7D}" srcId="{7D3ACAB6-D1DC-4296-9A71-7D1D46A0D92A}" destId="{AF509DD8-77C8-405A-974F-93395263AF43}" srcOrd="2" destOrd="0" parTransId="{119400C5-4C35-47E5-8259-3E6FC7F9C460}" sibTransId="{C673ABE5-67B0-4D49-AFDA-A2A9DBE36534}"/>
    <dgm:cxn modelId="{A188FCB9-5910-4ADB-B4A1-EEBDA72B3C4B}" srcId="{7D3ACAB6-D1DC-4296-9A71-7D1D46A0D92A}" destId="{63F22628-A49C-4648-9CAF-05B893A12FE0}" srcOrd="0" destOrd="0" parTransId="{818E09C8-9EF9-4218-925D-8C5C793B747E}" sibTransId="{0B7B1EB2-1029-490B-B782-FA07E99B75F2}"/>
    <dgm:cxn modelId="{1F28FDBA-7704-D84E-968C-B4C7748E212B}" type="presOf" srcId="{927638AC-BC6E-4E5B-81D4-ABA6822CBFB1}" destId="{9017A413-EEAA-544A-AAC6-4202751504C5}" srcOrd="0" destOrd="0" presId="urn:microsoft.com/office/officeart/2005/8/layout/hProcess9"/>
    <dgm:cxn modelId="{6FD3A5E8-8666-A34E-9FC5-248ED689948C}" type="presOf" srcId="{7D3ACAB6-D1DC-4296-9A71-7D1D46A0D92A}" destId="{75C876D3-3F44-1649-A276-76A0CEB936B2}" srcOrd="0" destOrd="0" presId="urn:microsoft.com/office/officeart/2005/8/layout/hProcess9"/>
    <dgm:cxn modelId="{E2F9A11F-01ED-F64A-882B-C3D2E4DD27AC}" type="presParOf" srcId="{9017A413-EEAA-544A-AAC6-4202751504C5}" destId="{113CAD5E-30ED-DD4E-A43D-A781002134A0}" srcOrd="0" destOrd="0" presId="urn:microsoft.com/office/officeart/2005/8/layout/hProcess9"/>
    <dgm:cxn modelId="{E5E67DFC-B4B5-CD4C-9B3E-A281AEE0DCE6}" type="presParOf" srcId="{9017A413-EEAA-544A-AAC6-4202751504C5}" destId="{684412DD-FC53-774C-8535-D681009F370A}" srcOrd="1" destOrd="0" presId="urn:microsoft.com/office/officeart/2005/8/layout/hProcess9"/>
    <dgm:cxn modelId="{5896485E-4638-4846-B0A3-6EEEA9DF3631}" type="presParOf" srcId="{684412DD-FC53-774C-8535-D681009F370A}" destId="{75C876D3-3F44-1649-A276-76A0CEB936B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638AC-BC6E-4E5B-81D4-ABA6822CBFB1}" type="doc">
      <dgm:prSet loTypeId="urn:microsoft.com/office/officeart/2005/8/layout/hProcess9" loCatId="process" qsTypeId="urn:microsoft.com/office/officeart/2005/8/quickstyle/simple2" qsCatId="simple" csTypeId="urn:microsoft.com/office/officeart/2005/8/colors/colorful1" csCatId="colorful" phldr="1"/>
      <dgm:spPr/>
      <dgm:t>
        <a:bodyPr/>
        <a:lstStyle/>
        <a:p>
          <a:endParaRPr lang="en-US"/>
        </a:p>
      </dgm:t>
    </dgm:pt>
    <dgm:pt modelId="{7D3ACAB6-D1DC-4296-9A71-7D1D46A0D92A}">
      <dgm:prSet custT="1"/>
      <dgm:spPr/>
      <dgm:t>
        <a:bodyPr/>
        <a:lstStyle/>
        <a:p>
          <a:r>
            <a:rPr lang="en-US" sz="2400" dirty="0" err="1"/>
            <a:t>Meine</a:t>
          </a:r>
          <a:r>
            <a:rPr lang="en-US" sz="2400" dirty="0"/>
            <a:t> </a:t>
          </a:r>
          <a:r>
            <a:rPr lang="en-US" sz="2400" dirty="0" err="1"/>
            <a:t>Ziele</a:t>
          </a:r>
          <a:r>
            <a:rPr lang="en-US" sz="2400" dirty="0"/>
            <a:t> in </a:t>
          </a:r>
        </a:p>
      </dgm:t>
    </dgm:pt>
    <dgm:pt modelId="{F80E0F25-88A5-4A82-BC54-91290F04D4F9}" type="parTrans" cxnId="{6EAC051C-5DF1-43E4-8E0C-FA41D2F057C7}">
      <dgm:prSet/>
      <dgm:spPr/>
      <dgm:t>
        <a:bodyPr/>
        <a:lstStyle/>
        <a:p>
          <a:endParaRPr lang="en-US"/>
        </a:p>
      </dgm:t>
    </dgm:pt>
    <dgm:pt modelId="{ECD2A057-6CA0-4DDB-8CBC-9750B6788F02}" type="sibTrans" cxnId="{6EAC051C-5DF1-43E4-8E0C-FA41D2F057C7}">
      <dgm:prSet/>
      <dgm:spPr/>
      <dgm:t>
        <a:bodyPr/>
        <a:lstStyle/>
        <a:p>
          <a:endParaRPr lang="en-US"/>
        </a:p>
      </dgm:t>
    </dgm:pt>
    <dgm:pt modelId="{63F22628-A49C-4648-9CAF-05B893A12FE0}">
      <dgm:prSet custT="1"/>
      <dgm:spPr/>
      <dgm:t>
        <a:bodyPr/>
        <a:lstStyle/>
        <a:p>
          <a:r>
            <a:rPr lang="en-US" sz="2800" dirty="0"/>
            <a:t>Der </a:t>
          </a:r>
          <a:r>
            <a:rPr lang="en-US" sz="2800" dirty="0" err="1"/>
            <a:t>Erziehung</a:t>
          </a:r>
          <a:r>
            <a:rPr lang="en-US" sz="2800" dirty="0"/>
            <a:t> </a:t>
          </a:r>
          <a:r>
            <a:rPr lang="en-US" sz="2800" dirty="0" err="1"/>
            <a:t>meiner</a:t>
          </a:r>
          <a:r>
            <a:rPr lang="en-US" sz="2800" dirty="0"/>
            <a:t> Kinder</a:t>
          </a:r>
        </a:p>
      </dgm:t>
    </dgm:pt>
    <dgm:pt modelId="{818E09C8-9EF9-4218-925D-8C5C793B747E}" type="parTrans" cxnId="{A188FCB9-5910-4ADB-B4A1-EEBDA72B3C4B}">
      <dgm:prSet/>
      <dgm:spPr/>
      <dgm:t>
        <a:bodyPr/>
        <a:lstStyle/>
        <a:p>
          <a:endParaRPr lang="en-US"/>
        </a:p>
      </dgm:t>
    </dgm:pt>
    <dgm:pt modelId="{0B7B1EB2-1029-490B-B782-FA07E99B75F2}" type="sibTrans" cxnId="{A188FCB9-5910-4ADB-B4A1-EEBDA72B3C4B}">
      <dgm:prSet/>
      <dgm:spPr/>
      <dgm:t>
        <a:bodyPr/>
        <a:lstStyle/>
        <a:p>
          <a:endParaRPr lang="en-US"/>
        </a:p>
      </dgm:t>
    </dgm:pt>
    <dgm:pt modelId="{D826A598-1555-49C9-92EE-90A9323AFB6A}">
      <dgm:prSet custT="1"/>
      <dgm:spPr/>
      <dgm:t>
        <a:bodyPr/>
        <a:lstStyle/>
        <a:p>
          <a:r>
            <a:rPr lang="en-US" sz="2800" dirty="0" err="1"/>
            <a:t>Meiner</a:t>
          </a:r>
          <a:r>
            <a:rPr lang="en-US" sz="2800" dirty="0"/>
            <a:t> </a:t>
          </a:r>
          <a:r>
            <a:rPr lang="en-US" sz="2800" dirty="0" err="1"/>
            <a:t>Partnerschaft</a:t>
          </a:r>
          <a:endParaRPr lang="en-US" sz="2800" dirty="0"/>
        </a:p>
      </dgm:t>
    </dgm:pt>
    <dgm:pt modelId="{4FA54DC7-E52A-4965-B4C0-202D9FAA079B}" type="parTrans" cxnId="{5603C707-DB22-407D-A624-13CFF8E40D6A}">
      <dgm:prSet/>
      <dgm:spPr/>
      <dgm:t>
        <a:bodyPr/>
        <a:lstStyle/>
        <a:p>
          <a:endParaRPr lang="en-US"/>
        </a:p>
      </dgm:t>
    </dgm:pt>
    <dgm:pt modelId="{442A938E-0D2C-46B9-A9F1-B0E32AC8B43F}" type="sibTrans" cxnId="{5603C707-DB22-407D-A624-13CFF8E40D6A}">
      <dgm:prSet/>
      <dgm:spPr/>
      <dgm:t>
        <a:bodyPr/>
        <a:lstStyle/>
        <a:p>
          <a:endParaRPr lang="en-US"/>
        </a:p>
      </dgm:t>
    </dgm:pt>
    <dgm:pt modelId="{AF509DD8-77C8-405A-974F-93395263AF43}">
      <dgm:prSet custT="1"/>
      <dgm:spPr/>
      <dgm:t>
        <a:bodyPr/>
        <a:lstStyle/>
        <a:p>
          <a:r>
            <a:rPr lang="en-US" sz="2800" dirty="0" err="1"/>
            <a:t>Meinem</a:t>
          </a:r>
          <a:r>
            <a:rPr lang="en-US" sz="2800" dirty="0"/>
            <a:t> Leben</a:t>
          </a:r>
          <a:endParaRPr lang="en-US" sz="2000" dirty="0"/>
        </a:p>
      </dgm:t>
    </dgm:pt>
    <dgm:pt modelId="{119400C5-4C35-47E5-8259-3E6FC7F9C460}" type="parTrans" cxnId="{1C9E05B1-70AD-4049-BB0C-18089A4BEF7D}">
      <dgm:prSet/>
      <dgm:spPr/>
      <dgm:t>
        <a:bodyPr/>
        <a:lstStyle/>
        <a:p>
          <a:endParaRPr lang="en-US"/>
        </a:p>
      </dgm:t>
    </dgm:pt>
    <dgm:pt modelId="{C673ABE5-67B0-4D49-AFDA-A2A9DBE36534}" type="sibTrans" cxnId="{1C9E05B1-70AD-4049-BB0C-18089A4BEF7D}">
      <dgm:prSet/>
      <dgm:spPr/>
      <dgm:t>
        <a:bodyPr/>
        <a:lstStyle/>
        <a:p>
          <a:endParaRPr lang="en-US"/>
        </a:p>
      </dgm:t>
    </dgm:pt>
    <dgm:pt modelId="{9017A413-EEAA-544A-AAC6-4202751504C5}" type="pres">
      <dgm:prSet presAssocID="{927638AC-BC6E-4E5B-81D4-ABA6822CBFB1}" presName="CompostProcess" presStyleCnt="0">
        <dgm:presLayoutVars>
          <dgm:dir/>
          <dgm:resizeHandles val="exact"/>
        </dgm:presLayoutVars>
      </dgm:prSet>
      <dgm:spPr/>
    </dgm:pt>
    <dgm:pt modelId="{113CAD5E-30ED-DD4E-A43D-A781002134A0}" type="pres">
      <dgm:prSet presAssocID="{927638AC-BC6E-4E5B-81D4-ABA6822CBFB1}" presName="arrow" presStyleLbl="bgShp" presStyleIdx="0" presStyleCnt="1"/>
      <dgm:spPr/>
    </dgm:pt>
    <dgm:pt modelId="{684412DD-FC53-774C-8535-D681009F370A}" type="pres">
      <dgm:prSet presAssocID="{927638AC-BC6E-4E5B-81D4-ABA6822CBFB1}" presName="linearProcess" presStyleCnt="0"/>
      <dgm:spPr/>
    </dgm:pt>
    <dgm:pt modelId="{75C876D3-3F44-1649-A276-76A0CEB936B2}" type="pres">
      <dgm:prSet presAssocID="{7D3ACAB6-D1DC-4296-9A71-7D1D46A0D92A}" presName="textNode" presStyleLbl="node1" presStyleIdx="0" presStyleCnt="1" custScaleX="154506" custScaleY="250000" custLinFactNeighborX="-19419">
        <dgm:presLayoutVars>
          <dgm:bulletEnabled val="1"/>
        </dgm:presLayoutVars>
      </dgm:prSet>
      <dgm:spPr/>
    </dgm:pt>
  </dgm:ptLst>
  <dgm:cxnLst>
    <dgm:cxn modelId="{5603C707-DB22-407D-A624-13CFF8E40D6A}" srcId="{7D3ACAB6-D1DC-4296-9A71-7D1D46A0D92A}" destId="{D826A598-1555-49C9-92EE-90A9323AFB6A}" srcOrd="1" destOrd="0" parTransId="{4FA54DC7-E52A-4965-B4C0-202D9FAA079B}" sibTransId="{442A938E-0D2C-46B9-A9F1-B0E32AC8B43F}"/>
    <dgm:cxn modelId="{6EAC051C-5DF1-43E4-8E0C-FA41D2F057C7}" srcId="{927638AC-BC6E-4E5B-81D4-ABA6822CBFB1}" destId="{7D3ACAB6-D1DC-4296-9A71-7D1D46A0D92A}" srcOrd="0" destOrd="0" parTransId="{F80E0F25-88A5-4A82-BC54-91290F04D4F9}" sibTransId="{ECD2A057-6CA0-4DDB-8CBC-9750B6788F02}"/>
    <dgm:cxn modelId="{C8BDC72B-9D85-B74B-881E-4E186CD3BD05}" type="presOf" srcId="{D826A598-1555-49C9-92EE-90A9323AFB6A}" destId="{75C876D3-3F44-1649-A276-76A0CEB936B2}" srcOrd="0" destOrd="2" presId="urn:microsoft.com/office/officeart/2005/8/layout/hProcess9"/>
    <dgm:cxn modelId="{CEF6DA41-9CE0-1A49-9816-A765AAC2656D}" type="presOf" srcId="{63F22628-A49C-4648-9CAF-05B893A12FE0}" destId="{75C876D3-3F44-1649-A276-76A0CEB936B2}" srcOrd="0" destOrd="1" presId="urn:microsoft.com/office/officeart/2005/8/layout/hProcess9"/>
    <dgm:cxn modelId="{89C41344-27BE-8847-8229-D7D60C98DBB2}" type="presOf" srcId="{AF509DD8-77C8-405A-974F-93395263AF43}" destId="{75C876D3-3F44-1649-A276-76A0CEB936B2}" srcOrd="0" destOrd="3" presId="urn:microsoft.com/office/officeart/2005/8/layout/hProcess9"/>
    <dgm:cxn modelId="{1C9E05B1-70AD-4049-BB0C-18089A4BEF7D}" srcId="{7D3ACAB6-D1DC-4296-9A71-7D1D46A0D92A}" destId="{AF509DD8-77C8-405A-974F-93395263AF43}" srcOrd="2" destOrd="0" parTransId="{119400C5-4C35-47E5-8259-3E6FC7F9C460}" sibTransId="{C673ABE5-67B0-4D49-AFDA-A2A9DBE36534}"/>
    <dgm:cxn modelId="{A188FCB9-5910-4ADB-B4A1-EEBDA72B3C4B}" srcId="{7D3ACAB6-D1DC-4296-9A71-7D1D46A0D92A}" destId="{63F22628-A49C-4648-9CAF-05B893A12FE0}" srcOrd="0" destOrd="0" parTransId="{818E09C8-9EF9-4218-925D-8C5C793B747E}" sibTransId="{0B7B1EB2-1029-490B-B782-FA07E99B75F2}"/>
    <dgm:cxn modelId="{1F28FDBA-7704-D84E-968C-B4C7748E212B}" type="presOf" srcId="{927638AC-BC6E-4E5B-81D4-ABA6822CBFB1}" destId="{9017A413-EEAA-544A-AAC6-4202751504C5}" srcOrd="0" destOrd="0" presId="urn:microsoft.com/office/officeart/2005/8/layout/hProcess9"/>
    <dgm:cxn modelId="{6FD3A5E8-8666-A34E-9FC5-248ED689948C}" type="presOf" srcId="{7D3ACAB6-D1DC-4296-9A71-7D1D46A0D92A}" destId="{75C876D3-3F44-1649-A276-76A0CEB936B2}" srcOrd="0" destOrd="0" presId="urn:microsoft.com/office/officeart/2005/8/layout/hProcess9"/>
    <dgm:cxn modelId="{E2F9A11F-01ED-F64A-882B-C3D2E4DD27AC}" type="presParOf" srcId="{9017A413-EEAA-544A-AAC6-4202751504C5}" destId="{113CAD5E-30ED-DD4E-A43D-A781002134A0}" srcOrd="0" destOrd="0" presId="urn:microsoft.com/office/officeart/2005/8/layout/hProcess9"/>
    <dgm:cxn modelId="{E5E67DFC-B4B5-CD4C-9B3E-A281AEE0DCE6}" type="presParOf" srcId="{9017A413-EEAA-544A-AAC6-4202751504C5}" destId="{684412DD-FC53-774C-8535-D681009F370A}" srcOrd="1" destOrd="0" presId="urn:microsoft.com/office/officeart/2005/8/layout/hProcess9"/>
    <dgm:cxn modelId="{5896485E-4638-4846-B0A3-6EEEA9DF3631}" type="presParOf" srcId="{684412DD-FC53-774C-8535-D681009F370A}" destId="{75C876D3-3F44-1649-A276-76A0CEB936B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AD5E-30ED-DD4E-A43D-A781002134A0}">
      <dsp:nvSpPr>
        <dsp:cNvPr id="0" name=""/>
        <dsp:cNvSpPr/>
      </dsp:nvSpPr>
      <dsp:spPr>
        <a:xfrm>
          <a:off x="564379" y="0"/>
          <a:ext cx="6396305" cy="27133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876D3-3F44-1649-A276-76A0CEB936B2}">
      <dsp:nvSpPr>
        <dsp:cNvPr id="0" name=""/>
        <dsp:cNvSpPr/>
      </dsp:nvSpPr>
      <dsp:spPr>
        <a:xfrm>
          <a:off x="0" y="0"/>
          <a:ext cx="6170861" cy="27133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Was </a:t>
          </a:r>
          <a:r>
            <a:rPr lang="en-US" sz="2400" kern="1200" dirty="0" err="1"/>
            <a:t>möchte</a:t>
          </a:r>
          <a:r>
            <a:rPr lang="en-US" sz="2400" kern="1200" dirty="0"/>
            <a:t> ich </a:t>
          </a:r>
          <a:r>
            <a:rPr lang="en-US" sz="2400" kern="1200" dirty="0" err="1"/>
            <a:t>erreicht</a:t>
          </a:r>
          <a:r>
            <a:rPr lang="en-US" sz="2400" kern="1200" dirty="0"/>
            <a:t> / </a:t>
          </a:r>
          <a:r>
            <a:rPr lang="en-US" sz="2400" kern="1200" dirty="0" err="1"/>
            <a:t>geändert</a:t>
          </a:r>
          <a:r>
            <a:rPr lang="en-US" sz="2400" kern="1200" dirty="0"/>
            <a:t> </a:t>
          </a:r>
          <a:r>
            <a:rPr lang="en-US" sz="2400" kern="1200" dirty="0" err="1"/>
            <a:t>haben</a:t>
          </a:r>
          <a:r>
            <a:rPr lang="en-US" sz="2400" kern="1200" dirty="0"/>
            <a:t>?</a:t>
          </a:r>
        </a:p>
        <a:p>
          <a:pPr marL="285750" lvl="1" indent="-285750" algn="l" defTabSz="1244600">
            <a:lnSpc>
              <a:spcPct val="90000"/>
            </a:lnSpc>
            <a:spcBef>
              <a:spcPct val="0"/>
            </a:spcBef>
            <a:spcAft>
              <a:spcPct val="15000"/>
            </a:spcAft>
            <a:buChar char="•"/>
          </a:pPr>
          <a:r>
            <a:rPr lang="en-US" sz="2800" kern="1200" dirty="0"/>
            <a:t>In 1 </a:t>
          </a:r>
          <a:r>
            <a:rPr lang="en-US" sz="2800" kern="1200" dirty="0" err="1"/>
            <a:t>Jahr</a:t>
          </a:r>
          <a:r>
            <a:rPr lang="en-US" sz="2800" kern="1200" dirty="0"/>
            <a:t> ___________________</a:t>
          </a:r>
        </a:p>
        <a:p>
          <a:pPr marL="285750" lvl="1" indent="-285750" algn="l" defTabSz="1244600">
            <a:lnSpc>
              <a:spcPct val="90000"/>
            </a:lnSpc>
            <a:spcBef>
              <a:spcPct val="0"/>
            </a:spcBef>
            <a:spcAft>
              <a:spcPct val="15000"/>
            </a:spcAft>
            <a:buChar char="•"/>
          </a:pPr>
          <a:r>
            <a:rPr lang="en-US" sz="2800" kern="1200" dirty="0"/>
            <a:t>In 3 Jahren _________________</a:t>
          </a:r>
        </a:p>
        <a:p>
          <a:pPr marL="285750" lvl="1" indent="-285750" algn="l" defTabSz="1244600">
            <a:lnSpc>
              <a:spcPct val="90000"/>
            </a:lnSpc>
            <a:spcBef>
              <a:spcPct val="0"/>
            </a:spcBef>
            <a:spcAft>
              <a:spcPct val="15000"/>
            </a:spcAft>
            <a:buChar char="•"/>
          </a:pPr>
          <a:r>
            <a:rPr lang="en-US" sz="2800" kern="1200" dirty="0"/>
            <a:t>In 10 Jahren ________________</a:t>
          </a:r>
          <a:endParaRPr lang="en-US" sz="2000" kern="1200" dirty="0"/>
        </a:p>
      </dsp:txBody>
      <dsp:txXfrm>
        <a:off x="132456" y="132456"/>
        <a:ext cx="5905949" cy="2448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AD5E-30ED-DD4E-A43D-A781002134A0}">
      <dsp:nvSpPr>
        <dsp:cNvPr id="0" name=""/>
        <dsp:cNvSpPr/>
      </dsp:nvSpPr>
      <dsp:spPr>
        <a:xfrm>
          <a:off x="573201" y="0"/>
          <a:ext cx="6496285" cy="27133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876D3-3F44-1649-A276-76A0CEB936B2}">
      <dsp:nvSpPr>
        <dsp:cNvPr id="0" name=""/>
        <dsp:cNvSpPr/>
      </dsp:nvSpPr>
      <dsp:spPr>
        <a:xfrm>
          <a:off x="0" y="0"/>
          <a:ext cx="6106747" cy="27133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285750" lvl="1" indent="-285750" algn="l" defTabSz="1244600">
            <a:lnSpc>
              <a:spcPct val="90000"/>
            </a:lnSpc>
            <a:spcBef>
              <a:spcPct val="0"/>
            </a:spcBef>
            <a:spcAft>
              <a:spcPct val="15000"/>
            </a:spcAft>
            <a:buChar char="•"/>
          </a:pPr>
          <a:r>
            <a:rPr lang="en-US" sz="2800" kern="1200" dirty="0"/>
            <a:t>Mein </a:t>
          </a:r>
          <a:r>
            <a:rPr lang="en-US" sz="2800" kern="1200" dirty="0" err="1"/>
            <a:t>sportliches</a:t>
          </a:r>
          <a:r>
            <a:rPr lang="en-US" sz="2800" kern="1200" dirty="0"/>
            <a:t> </a:t>
          </a:r>
          <a:r>
            <a:rPr lang="en-US" sz="2800" kern="1200" dirty="0" err="1"/>
            <a:t>Ziel</a:t>
          </a:r>
          <a:r>
            <a:rPr lang="en-US" sz="2800" kern="1200" dirty="0"/>
            <a:t> in </a:t>
          </a:r>
          <a:r>
            <a:rPr lang="en-US" sz="2800" kern="1200" dirty="0" err="1"/>
            <a:t>diesem</a:t>
          </a:r>
          <a:r>
            <a:rPr lang="en-US" sz="2800" kern="1200" dirty="0"/>
            <a:t> </a:t>
          </a:r>
          <a:r>
            <a:rPr lang="en-US" sz="2800" kern="1200" dirty="0" err="1"/>
            <a:t>Jahr</a:t>
          </a:r>
          <a:endParaRPr lang="en-US" sz="2800" kern="1200" dirty="0"/>
        </a:p>
        <a:p>
          <a:pPr marL="285750" lvl="1" indent="-285750" algn="l" defTabSz="1244600">
            <a:lnSpc>
              <a:spcPct val="90000"/>
            </a:lnSpc>
            <a:spcBef>
              <a:spcPct val="0"/>
            </a:spcBef>
            <a:spcAft>
              <a:spcPct val="15000"/>
            </a:spcAft>
            <a:buChar char="•"/>
          </a:pPr>
          <a:r>
            <a:rPr lang="en-US" sz="2800" kern="1200" dirty="0"/>
            <a:t>Mein </a:t>
          </a:r>
          <a:r>
            <a:rPr lang="en-US" sz="2800" kern="1200" dirty="0" err="1"/>
            <a:t>berufliches</a:t>
          </a:r>
          <a:r>
            <a:rPr lang="en-US" sz="2800" kern="1200" dirty="0"/>
            <a:t> </a:t>
          </a:r>
          <a:r>
            <a:rPr lang="en-US" sz="2800" kern="1200" dirty="0" err="1"/>
            <a:t>Ziel</a:t>
          </a:r>
          <a:r>
            <a:rPr lang="en-US" sz="2800" kern="1200" dirty="0"/>
            <a:t> in </a:t>
          </a:r>
          <a:r>
            <a:rPr lang="en-US" sz="2800" kern="1200" dirty="0" err="1"/>
            <a:t>diesem</a:t>
          </a:r>
          <a:r>
            <a:rPr lang="en-US" sz="2800" kern="1200" dirty="0"/>
            <a:t> </a:t>
          </a:r>
          <a:r>
            <a:rPr lang="en-US" sz="2800" kern="1200" dirty="0" err="1"/>
            <a:t>Jahr</a:t>
          </a:r>
          <a:endParaRPr lang="en-US" sz="2800" kern="1200" dirty="0"/>
        </a:p>
        <a:p>
          <a:pPr marL="285750" lvl="1" indent="-285750" algn="l" defTabSz="1244600">
            <a:lnSpc>
              <a:spcPct val="90000"/>
            </a:lnSpc>
            <a:spcBef>
              <a:spcPct val="0"/>
            </a:spcBef>
            <a:spcAft>
              <a:spcPct val="15000"/>
            </a:spcAft>
            <a:buChar char="•"/>
          </a:pPr>
          <a:r>
            <a:rPr lang="en-US" sz="2800" kern="1200" dirty="0"/>
            <a:t>Mein </a:t>
          </a:r>
          <a:r>
            <a:rPr lang="en-US" sz="2800" kern="1200" dirty="0" err="1"/>
            <a:t>familiäres</a:t>
          </a:r>
          <a:r>
            <a:rPr lang="en-US" sz="2800" kern="1200" dirty="0"/>
            <a:t> </a:t>
          </a:r>
          <a:r>
            <a:rPr lang="en-US" sz="2800" kern="1200" dirty="0" err="1"/>
            <a:t>Ziel</a:t>
          </a:r>
          <a:r>
            <a:rPr lang="en-US" sz="2800" kern="1200" dirty="0"/>
            <a:t> in </a:t>
          </a:r>
          <a:r>
            <a:rPr lang="en-US" sz="2800" kern="1200" dirty="0" err="1"/>
            <a:t>diesem</a:t>
          </a:r>
          <a:r>
            <a:rPr lang="en-US" sz="2800" kern="1200" dirty="0"/>
            <a:t> </a:t>
          </a:r>
          <a:r>
            <a:rPr lang="en-US" sz="2800" kern="1200" dirty="0" err="1"/>
            <a:t>Jahr</a:t>
          </a:r>
          <a:endParaRPr lang="en-US" sz="2000" kern="1200" dirty="0"/>
        </a:p>
      </dsp:txBody>
      <dsp:txXfrm>
        <a:off x="132456" y="132456"/>
        <a:ext cx="5841835" cy="2448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AD5E-30ED-DD4E-A43D-A781002134A0}">
      <dsp:nvSpPr>
        <dsp:cNvPr id="0" name=""/>
        <dsp:cNvSpPr/>
      </dsp:nvSpPr>
      <dsp:spPr>
        <a:xfrm>
          <a:off x="573201" y="0"/>
          <a:ext cx="6496285" cy="27133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876D3-3F44-1649-A276-76A0CEB936B2}">
      <dsp:nvSpPr>
        <dsp:cNvPr id="0" name=""/>
        <dsp:cNvSpPr/>
      </dsp:nvSpPr>
      <dsp:spPr>
        <a:xfrm>
          <a:off x="0" y="0"/>
          <a:ext cx="6125614" cy="27133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Meine</a:t>
          </a:r>
          <a:r>
            <a:rPr lang="en-US" sz="2400" kern="1200" dirty="0"/>
            <a:t> </a:t>
          </a:r>
          <a:r>
            <a:rPr lang="en-US" sz="2400" kern="1200" dirty="0" err="1"/>
            <a:t>Ziele</a:t>
          </a:r>
          <a:r>
            <a:rPr lang="en-US" sz="2400" kern="1200" dirty="0"/>
            <a:t> in </a:t>
          </a:r>
        </a:p>
        <a:p>
          <a:pPr marL="285750" lvl="1" indent="-285750" algn="l" defTabSz="1244600">
            <a:lnSpc>
              <a:spcPct val="90000"/>
            </a:lnSpc>
            <a:spcBef>
              <a:spcPct val="0"/>
            </a:spcBef>
            <a:spcAft>
              <a:spcPct val="15000"/>
            </a:spcAft>
            <a:buChar char="•"/>
          </a:pPr>
          <a:r>
            <a:rPr lang="en-US" sz="2800" kern="1200" dirty="0"/>
            <a:t>Der </a:t>
          </a:r>
          <a:r>
            <a:rPr lang="en-US" sz="2800" kern="1200" dirty="0" err="1"/>
            <a:t>Erziehung</a:t>
          </a:r>
          <a:r>
            <a:rPr lang="en-US" sz="2800" kern="1200" dirty="0"/>
            <a:t> </a:t>
          </a:r>
          <a:r>
            <a:rPr lang="en-US" sz="2800" kern="1200" dirty="0" err="1"/>
            <a:t>meiner</a:t>
          </a:r>
          <a:r>
            <a:rPr lang="en-US" sz="2800" kern="1200" dirty="0"/>
            <a:t> Kinder</a:t>
          </a:r>
        </a:p>
        <a:p>
          <a:pPr marL="285750" lvl="1" indent="-285750" algn="l" defTabSz="1244600">
            <a:lnSpc>
              <a:spcPct val="90000"/>
            </a:lnSpc>
            <a:spcBef>
              <a:spcPct val="0"/>
            </a:spcBef>
            <a:spcAft>
              <a:spcPct val="15000"/>
            </a:spcAft>
            <a:buChar char="•"/>
          </a:pPr>
          <a:r>
            <a:rPr lang="en-US" sz="2800" kern="1200" dirty="0" err="1"/>
            <a:t>Meiner</a:t>
          </a:r>
          <a:r>
            <a:rPr lang="en-US" sz="2800" kern="1200" dirty="0"/>
            <a:t> </a:t>
          </a:r>
          <a:r>
            <a:rPr lang="en-US" sz="2800" kern="1200" dirty="0" err="1"/>
            <a:t>Partnerschaft</a:t>
          </a:r>
          <a:endParaRPr lang="en-US" sz="2800" kern="1200" dirty="0"/>
        </a:p>
        <a:p>
          <a:pPr marL="285750" lvl="1" indent="-285750" algn="l" defTabSz="1244600">
            <a:lnSpc>
              <a:spcPct val="90000"/>
            </a:lnSpc>
            <a:spcBef>
              <a:spcPct val="0"/>
            </a:spcBef>
            <a:spcAft>
              <a:spcPct val="15000"/>
            </a:spcAft>
            <a:buChar char="•"/>
          </a:pPr>
          <a:r>
            <a:rPr lang="en-US" sz="2800" kern="1200" dirty="0" err="1"/>
            <a:t>Meinem</a:t>
          </a:r>
          <a:r>
            <a:rPr lang="en-US" sz="2800" kern="1200" dirty="0"/>
            <a:t> Leben</a:t>
          </a:r>
          <a:endParaRPr lang="en-US" sz="2000" kern="1200" dirty="0"/>
        </a:p>
      </dsp:txBody>
      <dsp:txXfrm>
        <a:off x="132456" y="132456"/>
        <a:ext cx="5860702" cy="24484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40506385-3B36-9740-8454-407C39FBE233}" type="datetimeFigureOut">
              <a:rPr lang="de-DE" smtClean="0"/>
              <a:t>20.02.20</a:t>
            </a:fld>
            <a:endParaRPr lang="de-DE"/>
          </a:p>
        </p:txBody>
      </p:sp>
      <p:sp>
        <p:nvSpPr>
          <p:cNvPr id="4" name="Folienbildplatzhalter 3"/>
          <p:cNvSpPr>
            <a:spLocks noGrp="1" noRot="1" noChangeAspect="1"/>
          </p:cNvSpPr>
          <p:nvPr>
            <p:ph type="sldImg" idx="2"/>
          </p:nvPr>
        </p:nvSpPr>
        <p:spPr>
          <a:xfrm>
            <a:off x="1243013" y="1214438"/>
            <a:ext cx="4371975" cy="32797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675188"/>
            <a:ext cx="5486400" cy="38258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28138"/>
            <a:ext cx="2971800" cy="48736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228138"/>
            <a:ext cx="2971800" cy="487362"/>
          </a:xfrm>
          <a:prstGeom prst="rect">
            <a:avLst/>
          </a:prstGeom>
        </p:spPr>
        <p:txBody>
          <a:bodyPr vert="horz" lIns="91440" tIns="45720" rIns="91440" bIns="45720" rtlCol="0" anchor="b"/>
          <a:lstStyle>
            <a:lvl1pPr algn="r">
              <a:defRPr sz="1200"/>
            </a:lvl1pPr>
          </a:lstStyle>
          <a:p>
            <a:fld id="{7632BAEF-23FC-AF47-8378-18C4919619A3}" type="slidenum">
              <a:rPr lang="de-DE" smtClean="0"/>
              <a:t>‹Nr.›</a:t>
            </a:fld>
            <a:endParaRPr lang="de-DE"/>
          </a:p>
        </p:txBody>
      </p:sp>
    </p:spTree>
    <p:extLst>
      <p:ext uri="{BB962C8B-B14F-4D97-AF65-F5344CB8AC3E}">
        <p14:creationId xmlns:p14="http://schemas.microsoft.com/office/powerpoint/2010/main" val="168910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Übung: Wichtige Grundregel 2:</a:t>
            </a:r>
            <a:r>
              <a:rPr lang="de-DE" baseline="0" dirty="0"/>
              <a:t> Das Hirn denkt in Bildern – Memo-Techniken</a:t>
            </a:r>
          </a:p>
          <a:p>
            <a:r>
              <a:rPr lang="de-DE" baseline="0" dirty="0"/>
              <a:t>Luftballon-rein-wegschweben</a:t>
            </a:r>
            <a:endParaRPr lang="de-DE" dirty="0"/>
          </a:p>
        </p:txBody>
      </p:sp>
      <p:sp>
        <p:nvSpPr>
          <p:cNvPr id="4" name="Foliennummernplatzhalter 3"/>
          <p:cNvSpPr>
            <a:spLocks noGrp="1"/>
          </p:cNvSpPr>
          <p:nvPr>
            <p:ph type="sldNum" sz="quarter" idx="10"/>
          </p:nvPr>
        </p:nvSpPr>
        <p:spPr/>
        <p:txBody>
          <a:bodyPr/>
          <a:lstStyle/>
          <a:p>
            <a:fld id="{38C00A61-8C82-4BA6-9E74-7E56855C24A2}" type="slidenum">
              <a:rPr lang="de-DE" smtClean="0"/>
              <a:t>13</a:t>
            </a:fld>
            <a:endParaRPr lang="de-DE"/>
          </a:p>
        </p:txBody>
      </p:sp>
    </p:spTree>
    <p:extLst>
      <p:ext uri="{BB962C8B-B14F-4D97-AF65-F5344CB8AC3E}">
        <p14:creationId xmlns:p14="http://schemas.microsoft.com/office/powerpoint/2010/main" val="270531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382529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226185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116202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233175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99862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101522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246020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91381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391583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368690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AA0143F-4A55-447A-8EEC-2F06994B50FD}" type="datetimeFigureOut">
              <a:rPr lang="de-DE" smtClean="0"/>
              <a:pPr/>
              <a:t>20.02.20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FE36A3B6-E9C7-42B5-A1E9-FEA80199ECFB}" type="slidenum">
              <a:rPr lang="de-DE" smtClean="0"/>
              <a:pPr/>
              <a:t>‹Nr.›</a:t>
            </a:fld>
            <a:endParaRPr lang="de-DE"/>
          </a:p>
        </p:txBody>
      </p:sp>
    </p:spTree>
    <p:extLst>
      <p:ext uri="{BB962C8B-B14F-4D97-AF65-F5344CB8AC3E}">
        <p14:creationId xmlns:p14="http://schemas.microsoft.com/office/powerpoint/2010/main" val="24381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9DA"/>
        </a:solidFill>
        <a:effectLst/>
      </p:bgPr>
    </p:bg>
    <p:spTree>
      <p:nvGrpSpPr>
        <p:cNvPr id="1" name=""/>
        <p:cNvGrpSpPr/>
        <p:nvPr/>
      </p:nvGrpSpPr>
      <p:grpSpPr>
        <a:xfrm>
          <a:off x="0" y="0"/>
          <a:ext cx="0" cy="0"/>
          <a:chOff x="0" y="0"/>
          <a:chExt cx="0" cy="0"/>
        </a:xfrm>
      </p:grpSpPr>
      <p:sp>
        <p:nvSpPr>
          <p:cNvPr id="12" name="Halber Rahmen 11"/>
          <p:cNvSpPr/>
          <p:nvPr userDrawn="1"/>
        </p:nvSpPr>
        <p:spPr>
          <a:xfrm>
            <a:off x="142844" y="142852"/>
            <a:ext cx="4929222" cy="5786454"/>
          </a:xfrm>
          <a:prstGeom prst="halfFrame">
            <a:avLst>
              <a:gd name="adj1" fmla="val 4908"/>
              <a:gd name="adj2" fmla="val 43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Halber Rahmen 3">
            <a:extLst>
              <a:ext uri="{FF2B5EF4-FFF2-40B4-BE49-F238E27FC236}">
                <a16:creationId xmlns:a16="http://schemas.microsoft.com/office/drawing/2014/main" id="{C60E7710-0AD1-F040-A114-DFA0F832D4BE}"/>
              </a:ext>
            </a:extLst>
          </p:cNvPr>
          <p:cNvSpPr/>
          <p:nvPr userDrawn="1"/>
        </p:nvSpPr>
        <p:spPr>
          <a:xfrm rot="10800000">
            <a:off x="4055533" y="954094"/>
            <a:ext cx="4929222" cy="5786454"/>
          </a:xfrm>
          <a:prstGeom prst="halfFrame">
            <a:avLst>
              <a:gd name="adj1" fmla="val 4908"/>
              <a:gd name="adj2" fmla="val 431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extfeld 1">
            <a:extLst>
              <a:ext uri="{FF2B5EF4-FFF2-40B4-BE49-F238E27FC236}">
                <a16:creationId xmlns:a16="http://schemas.microsoft.com/office/drawing/2014/main" id="{79C04AE8-C630-8442-B87C-FF5C284C68BF}"/>
              </a:ext>
            </a:extLst>
          </p:cNvPr>
          <p:cNvSpPr txBox="1"/>
          <p:nvPr userDrawn="1"/>
        </p:nvSpPr>
        <p:spPr>
          <a:xfrm>
            <a:off x="1273734" y="75931"/>
            <a:ext cx="3303853" cy="369332"/>
          </a:xfrm>
          <a:prstGeom prst="rect">
            <a:avLst/>
          </a:prstGeom>
          <a:noFill/>
        </p:spPr>
        <p:txBody>
          <a:bodyPr wrap="none" rtlCol="0">
            <a:spAutoFit/>
          </a:bodyPr>
          <a:lstStyle/>
          <a:p>
            <a:r>
              <a:rPr lang="de-DE" dirty="0">
                <a:effectLst>
                  <a:innerShdw blurRad="63500" dist="50800" dir="16200000">
                    <a:prstClr val="black">
                      <a:alpha val="50000"/>
                    </a:prstClr>
                  </a:innerShdw>
                </a:effectLst>
              </a:rPr>
              <a:t>Zielsetzung und Zeitmanagement</a:t>
            </a:r>
          </a:p>
        </p:txBody>
      </p:sp>
      <p:sp>
        <p:nvSpPr>
          <p:cNvPr id="3" name="Textfeld 2">
            <a:extLst>
              <a:ext uri="{FF2B5EF4-FFF2-40B4-BE49-F238E27FC236}">
                <a16:creationId xmlns:a16="http://schemas.microsoft.com/office/drawing/2014/main" id="{986D73DE-C27B-B245-A4C3-4D8EAE6B8E3F}"/>
              </a:ext>
            </a:extLst>
          </p:cNvPr>
          <p:cNvSpPr txBox="1"/>
          <p:nvPr userDrawn="1"/>
        </p:nvSpPr>
        <p:spPr>
          <a:xfrm>
            <a:off x="4866614" y="6438137"/>
            <a:ext cx="3307059" cy="369332"/>
          </a:xfrm>
          <a:prstGeom prst="rect">
            <a:avLst/>
          </a:prstGeom>
          <a:noFill/>
        </p:spPr>
        <p:txBody>
          <a:bodyPr wrap="none" rtlCol="0">
            <a:spAutoFit/>
          </a:bodyPr>
          <a:lstStyle/>
          <a:p>
            <a:r>
              <a:rPr lang="de-DE" dirty="0">
                <a:effectLst>
                  <a:innerShdw blurRad="63500" dist="50800" dir="16200000">
                    <a:prstClr val="black">
                      <a:alpha val="50000"/>
                    </a:prstClr>
                  </a:innerShdw>
                </a:effectLst>
              </a:rPr>
              <a:t>Martina Jänicke Praxis MUTprobe</a:t>
            </a:r>
          </a:p>
        </p:txBody>
      </p:sp>
    </p:spTree>
    <p:extLst>
      <p:ext uri="{BB962C8B-B14F-4D97-AF65-F5344CB8AC3E}">
        <p14:creationId xmlns:p14="http://schemas.microsoft.com/office/powerpoint/2010/main" val="564101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th/%E0%B8%96%E0%B8%B1%E0%B8%87%E0%B8%82%E0%B8%A2%E0%B8%B0-%E0%B8%82%E0%B8%AD%E0%B8%87%E0%B9%80%E0%B8%AA%E0%B8%B5%E0%B8%A2-%E0%B8%81%E0%B8%B2%E0%B8%A3%E0%B8%A3%E0%B8%B5%E0%B9%84%E0%B8%8B%E0%B9%80%E0%B8%84%E0%B8%B4%E0%B8%A5-3340485/"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th/%E0%B8%96%E0%B8%B1%E0%B8%87%E0%B8%82%E0%B8%A2%E0%B8%B0-%E0%B8%82%E0%B8%AD%E0%B8%87%E0%B9%80%E0%B8%AA%E0%B8%B5%E0%B8%A2-%E0%B8%81%E0%B8%B2%E0%B8%A3%E0%B8%A3%E0%B8%B5%E0%B9%84%E0%B8%8B%E0%B9%80%E0%B8%84%E0%B8%B4%E0%B8%A5-3340485/"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th/%E0%B8%96%E0%B8%B1%E0%B8%87%E0%B8%82%E0%B8%A2%E0%B8%B0-%E0%B8%82%E0%B8%AD%E0%B8%87%E0%B9%80%E0%B8%AA%E0%B8%B5%E0%B8%A2-%E0%B8%81%E0%B8%B2%E0%B8%A3%E0%B8%A3%E0%B8%B5%E0%B9%84%E0%B8%8B%E0%B9%80%E0%B8%84%E0%B8%B4%E0%B8%A5-3340485/"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th/%E0%B8%96%E0%B8%B1%E0%B8%87%E0%B8%82%E0%B8%A2%E0%B8%B0-%E0%B8%82%E0%B8%AD%E0%B8%87%E0%B9%80%E0%B8%AA%E0%B8%B5%E0%B8%A2-%E0%B8%81%E0%B8%B2%E0%B8%A3%E0%B8%A3%E0%B8%B5%E0%B9%84%E0%B8%8B%E0%B9%80%E0%B8%84%E0%B8%B4%E0%B8%A5-3340485/"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th/%E0%B8%96%E0%B8%B1%E0%B8%87%E0%B8%82%E0%B8%A2%E0%B8%B0-%E0%B8%82%E0%B8%AD%E0%B8%87%E0%B9%80%E0%B8%AA%E0%B8%B5%E0%B8%A2-%E0%B8%81%E0%B8%B2%E0%B8%A3%E0%B8%A3%E0%B8%B5%E0%B9%84%E0%B8%8B%E0%B9%80%E0%B8%84%E0%B8%B4%E0%B8%A5-3340485/"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th/%E0%B8%96%E0%B8%B1%E0%B8%87%E0%B8%82%E0%B8%A2%E0%B8%B0-%E0%B8%82%E0%B8%AD%E0%B8%87%E0%B9%80%E0%B8%AA%E0%B8%B5%E0%B8%A2-%E0%B8%81%E0%B8%B2%E0%B8%A3%E0%B8%A3%E0%B8%B5%E0%B9%84%E0%B8%8B%E0%B9%80%E0%B8%84%E0%B8%B4%E0%B8%A5-3340485/"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70D6B6-9033-8C40-91AA-D050546DA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628800"/>
            <a:ext cx="5400600" cy="3312368"/>
          </a:xfrm>
          <a:prstGeom prst="rect">
            <a:avLst/>
          </a:prstGeom>
        </p:spPr>
      </p:pic>
      <p:sp>
        <p:nvSpPr>
          <p:cNvPr id="2" name="Textfeld 1">
            <a:extLst>
              <a:ext uri="{FF2B5EF4-FFF2-40B4-BE49-F238E27FC236}">
                <a16:creationId xmlns:a16="http://schemas.microsoft.com/office/drawing/2014/main" id="{C234E8D3-3354-6340-B8E5-DF3B19CF99A4}"/>
              </a:ext>
            </a:extLst>
          </p:cNvPr>
          <p:cNvSpPr txBox="1"/>
          <p:nvPr/>
        </p:nvSpPr>
        <p:spPr>
          <a:xfrm>
            <a:off x="2771800" y="3356992"/>
            <a:ext cx="2367892" cy="276999"/>
          </a:xfrm>
          <a:prstGeom prst="rect">
            <a:avLst/>
          </a:prstGeom>
          <a:noFill/>
        </p:spPr>
        <p:txBody>
          <a:bodyPr wrap="none" rtlCol="0">
            <a:spAutoFit/>
          </a:bodyPr>
          <a:lstStyle/>
          <a:p>
            <a:r>
              <a:rPr lang="de-DE" sz="1200" b="1" dirty="0">
                <a:solidFill>
                  <a:srgbClr val="002060"/>
                </a:solidFill>
              </a:rPr>
              <a:t>Heilpraktikerin für Psychotherapie</a:t>
            </a:r>
          </a:p>
        </p:txBody>
      </p:sp>
    </p:spTree>
    <p:extLst>
      <p:ext uri="{BB962C8B-B14F-4D97-AF65-F5344CB8AC3E}">
        <p14:creationId xmlns:p14="http://schemas.microsoft.com/office/powerpoint/2010/main" val="1000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1BA54E9-4DD7-B94B-9D78-0BE837B6018A}"/>
              </a:ext>
            </a:extLst>
          </p:cNvPr>
          <p:cNvSpPr txBox="1"/>
          <p:nvPr/>
        </p:nvSpPr>
        <p:spPr>
          <a:xfrm>
            <a:off x="2263878" y="2671301"/>
            <a:ext cx="184731" cy="300082"/>
          </a:xfrm>
          <a:prstGeom prst="rect">
            <a:avLst/>
          </a:prstGeom>
          <a:noFill/>
        </p:spPr>
        <p:txBody>
          <a:bodyPr wrap="none" rtlCol="0">
            <a:spAutoFit/>
          </a:bodyPr>
          <a:lstStyle/>
          <a:p>
            <a:endParaRPr lang="de-DE" sz="1350" dirty="0"/>
          </a:p>
        </p:txBody>
      </p:sp>
      <p:graphicFrame>
        <p:nvGraphicFramePr>
          <p:cNvPr id="18" name="Textfeld 8">
            <a:extLst>
              <a:ext uri="{FF2B5EF4-FFF2-40B4-BE49-F238E27FC236}">
                <a16:creationId xmlns:a16="http://schemas.microsoft.com/office/drawing/2014/main" id="{8225AD04-F1D0-450D-8101-EADC13A5FDB2}"/>
              </a:ext>
            </a:extLst>
          </p:cNvPr>
          <p:cNvGraphicFramePr/>
          <p:nvPr>
            <p:extLst>
              <p:ext uri="{D42A27DB-BD31-4B8C-83A1-F6EECF244321}">
                <p14:modId xmlns:p14="http://schemas.microsoft.com/office/powerpoint/2010/main" val="3381364035"/>
              </p:ext>
            </p:extLst>
          </p:nvPr>
        </p:nvGraphicFramePr>
        <p:xfrm>
          <a:off x="935367" y="2492896"/>
          <a:ext cx="7642689" cy="2713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41818A77-D23D-9A4D-86C0-9C89C02890AD}"/>
              </a:ext>
            </a:extLst>
          </p:cNvPr>
          <p:cNvSpPr txBox="1"/>
          <p:nvPr/>
        </p:nvSpPr>
        <p:spPr>
          <a:xfrm>
            <a:off x="1043608" y="908720"/>
            <a:ext cx="5785018" cy="632118"/>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sz="3600" b="1" dirty="0" err="1">
                <a:solidFill>
                  <a:srgbClr val="AB1500"/>
                </a:solidFill>
                <a:latin typeface="+mj-lt"/>
                <a:ea typeface="+mj-ea"/>
                <a:cs typeface="+mj-cs"/>
              </a:rPr>
              <a:t>Ziele</a:t>
            </a:r>
            <a:r>
              <a:rPr lang="en-US" sz="3600" b="1" dirty="0">
                <a:solidFill>
                  <a:srgbClr val="AB1500"/>
                </a:solidFill>
                <a:latin typeface="+mj-lt"/>
                <a:ea typeface="+mj-ea"/>
                <a:cs typeface="+mj-cs"/>
              </a:rPr>
              <a:t> </a:t>
            </a:r>
            <a:r>
              <a:rPr lang="en-US" sz="3600" b="1" dirty="0" err="1">
                <a:solidFill>
                  <a:srgbClr val="AB1500"/>
                </a:solidFill>
                <a:latin typeface="+mj-lt"/>
                <a:ea typeface="+mj-ea"/>
                <a:cs typeface="+mj-cs"/>
              </a:rPr>
              <a:t>formulieren</a:t>
            </a:r>
            <a:endParaRPr lang="en-US" sz="3600" b="1" dirty="0">
              <a:solidFill>
                <a:srgbClr val="AB1500"/>
              </a:solidFill>
              <a:latin typeface="+mj-lt"/>
              <a:ea typeface="+mj-ea"/>
              <a:cs typeface="+mj-cs"/>
            </a:endParaRPr>
          </a:p>
        </p:txBody>
      </p:sp>
    </p:spTree>
    <p:extLst>
      <p:ext uri="{BB962C8B-B14F-4D97-AF65-F5344CB8AC3E}">
        <p14:creationId xmlns:p14="http://schemas.microsoft.com/office/powerpoint/2010/main" val="28221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CF6E4D6-E572-7040-9441-66CAF9D601E4}"/>
              </a:ext>
            </a:extLst>
          </p:cNvPr>
          <p:cNvSpPr txBox="1"/>
          <p:nvPr/>
        </p:nvSpPr>
        <p:spPr>
          <a:xfrm>
            <a:off x="799268" y="628326"/>
            <a:ext cx="7949196" cy="461665"/>
          </a:xfrm>
          <a:prstGeom prst="rect">
            <a:avLst/>
          </a:prstGeom>
          <a:solidFill>
            <a:srgbClr val="FFC000"/>
          </a:solidFill>
          <a:ln w="15875">
            <a:solidFill>
              <a:schemeClr val="accent2"/>
            </a:solidFill>
          </a:ln>
        </p:spPr>
        <p:txBody>
          <a:bodyPr wrap="square" rtlCol="0">
            <a:spAutoFit/>
          </a:bodyPr>
          <a:lstStyle/>
          <a:p>
            <a:pPr algn="ctr"/>
            <a:r>
              <a:rPr lang="de-DE" sz="2400" b="1" dirty="0">
                <a:solidFill>
                  <a:schemeClr val="accent6">
                    <a:lumMod val="50000"/>
                  </a:schemeClr>
                </a:solidFill>
              </a:rPr>
              <a:t>Ziele formulieren nach den SMART-Kriterien in 5 Schritten</a:t>
            </a:r>
          </a:p>
        </p:txBody>
      </p:sp>
      <p:sp>
        <p:nvSpPr>
          <p:cNvPr id="6" name="Oval 5">
            <a:extLst>
              <a:ext uri="{FF2B5EF4-FFF2-40B4-BE49-F238E27FC236}">
                <a16:creationId xmlns:a16="http://schemas.microsoft.com/office/drawing/2014/main" id="{9CD7378C-2298-DC43-BFB2-E1C90D4BC734}"/>
              </a:ext>
            </a:extLst>
          </p:cNvPr>
          <p:cNvSpPr/>
          <p:nvPr/>
        </p:nvSpPr>
        <p:spPr>
          <a:xfrm>
            <a:off x="720282" y="1358428"/>
            <a:ext cx="871297"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S</a:t>
            </a:r>
            <a:endParaRPr lang="de-DE" b="1" dirty="0">
              <a:solidFill>
                <a:schemeClr val="accent6">
                  <a:lumMod val="50000"/>
                </a:schemeClr>
              </a:solidFill>
            </a:endParaRPr>
          </a:p>
        </p:txBody>
      </p:sp>
      <p:sp>
        <p:nvSpPr>
          <p:cNvPr id="7" name="Oval 6">
            <a:extLst>
              <a:ext uri="{FF2B5EF4-FFF2-40B4-BE49-F238E27FC236}">
                <a16:creationId xmlns:a16="http://schemas.microsoft.com/office/drawing/2014/main" id="{1353D7B3-1001-E941-8984-8000A8AA772A}"/>
              </a:ext>
            </a:extLst>
          </p:cNvPr>
          <p:cNvSpPr/>
          <p:nvPr/>
        </p:nvSpPr>
        <p:spPr>
          <a:xfrm>
            <a:off x="759886" y="231246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M</a:t>
            </a:r>
            <a:endParaRPr lang="de-DE" b="1" dirty="0">
              <a:solidFill>
                <a:schemeClr val="accent6">
                  <a:lumMod val="50000"/>
                </a:schemeClr>
              </a:solidFill>
            </a:endParaRPr>
          </a:p>
        </p:txBody>
      </p:sp>
      <p:sp>
        <p:nvSpPr>
          <p:cNvPr id="8" name="Oval 7">
            <a:extLst>
              <a:ext uri="{FF2B5EF4-FFF2-40B4-BE49-F238E27FC236}">
                <a16:creationId xmlns:a16="http://schemas.microsoft.com/office/drawing/2014/main" id="{DE46382D-5C0D-7F41-9231-E4654594F6D2}"/>
              </a:ext>
            </a:extLst>
          </p:cNvPr>
          <p:cNvSpPr/>
          <p:nvPr/>
        </p:nvSpPr>
        <p:spPr>
          <a:xfrm>
            <a:off x="759886" y="3266492"/>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A</a:t>
            </a:r>
            <a:endParaRPr lang="de-DE" b="1" dirty="0">
              <a:solidFill>
                <a:schemeClr val="accent6">
                  <a:lumMod val="50000"/>
                </a:schemeClr>
              </a:solidFill>
            </a:endParaRPr>
          </a:p>
        </p:txBody>
      </p:sp>
      <p:sp>
        <p:nvSpPr>
          <p:cNvPr id="9" name="Oval 8">
            <a:extLst>
              <a:ext uri="{FF2B5EF4-FFF2-40B4-BE49-F238E27FC236}">
                <a16:creationId xmlns:a16="http://schemas.microsoft.com/office/drawing/2014/main" id="{3DE7C1FB-C1B2-C345-9F10-E6726E38D3DF}"/>
              </a:ext>
            </a:extLst>
          </p:cNvPr>
          <p:cNvSpPr/>
          <p:nvPr/>
        </p:nvSpPr>
        <p:spPr>
          <a:xfrm>
            <a:off x="759886" y="422854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R</a:t>
            </a:r>
            <a:endParaRPr lang="de-DE" b="1" dirty="0">
              <a:solidFill>
                <a:schemeClr val="accent6">
                  <a:lumMod val="50000"/>
                </a:schemeClr>
              </a:solidFill>
            </a:endParaRPr>
          </a:p>
        </p:txBody>
      </p:sp>
      <p:sp>
        <p:nvSpPr>
          <p:cNvPr id="10" name="Oval 9">
            <a:extLst>
              <a:ext uri="{FF2B5EF4-FFF2-40B4-BE49-F238E27FC236}">
                <a16:creationId xmlns:a16="http://schemas.microsoft.com/office/drawing/2014/main" id="{88B7BFC0-E017-9742-8193-E8D748F13B83}"/>
              </a:ext>
            </a:extLst>
          </p:cNvPr>
          <p:cNvSpPr/>
          <p:nvPr/>
        </p:nvSpPr>
        <p:spPr>
          <a:xfrm>
            <a:off x="759886" y="5250904"/>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T</a:t>
            </a:r>
            <a:endParaRPr lang="de-DE" b="1" dirty="0">
              <a:solidFill>
                <a:schemeClr val="accent6">
                  <a:lumMod val="50000"/>
                </a:schemeClr>
              </a:solidFill>
            </a:endParaRPr>
          </a:p>
        </p:txBody>
      </p:sp>
      <p:sp>
        <p:nvSpPr>
          <p:cNvPr id="11" name="Textfeld 10">
            <a:extLst>
              <a:ext uri="{FF2B5EF4-FFF2-40B4-BE49-F238E27FC236}">
                <a16:creationId xmlns:a16="http://schemas.microsoft.com/office/drawing/2014/main" id="{5D78B3CB-8DC7-3647-B767-6226EC82F423}"/>
              </a:ext>
            </a:extLst>
          </p:cNvPr>
          <p:cNvSpPr txBox="1"/>
          <p:nvPr/>
        </p:nvSpPr>
        <p:spPr>
          <a:xfrm>
            <a:off x="2018055" y="1451232"/>
            <a:ext cx="1850956" cy="584775"/>
          </a:xfrm>
          <a:prstGeom prst="rect">
            <a:avLst/>
          </a:prstGeom>
          <a:noFill/>
        </p:spPr>
        <p:txBody>
          <a:bodyPr wrap="none" rtlCol="0">
            <a:spAutoFit/>
          </a:bodyPr>
          <a:lstStyle/>
          <a:p>
            <a:r>
              <a:rPr lang="de-DE" sz="3200" b="1" dirty="0">
                <a:solidFill>
                  <a:srgbClr val="AB1500"/>
                </a:solidFill>
              </a:rPr>
              <a:t>Spezifisch</a:t>
            </a:r>
          </a:p>
        </p:txBody>
      </p:sp>
      <p:sp>
        <p:nvSpPr>
          <p:cNvPr id="13" name="Textfeld 12">
            <a:extLst>
              <a:ext uri="{FF2B5EF4-FFF2-40B4-BE49-F238E27FC236}">
                <a16:creationId xmlns:a16="http://schemas.microsoft.com/office/drawing/2014/main" id="{03EF498C-C16A-A84F-990E-0CE9F4C7A60A}"/>
              </a:ext>
            </a:extLst>
          </p:cNvPr>
          <p:cNvSpPr txBox="1"/>
          <p:nvPr/>
        </p:nvSpPr>
        <p:spPr>
          <a:xfrm>
            <a:off x="2007783" y="2397248"/>
            <a:ext cx="1645002" cy="584775"/>
          </a:xfrm>
          <a:prstGeom prst="rect">
            <a:avLst/>
          </a:prstGeom>
          <a:noFill/>
        </p:spPr>
        <p:txBody>
          <a:bodyPr wrap="none" rtlCol="0">
            <a:spAutoFit/>
          </a:bodyPr>
          <a:lstStyle/>
          <a:p>
            <a:r>
              <a:rPr lang="de-DE" sz="3200" b="1" dirty="0">
                <a:solidFill>
                  <a:srgbClr val="AB1500"/>
                </a:solidFill>
              </a:rPr>
              <a:t>Messbar</a:t>
            </a:r>
          </a:p>
        </p:txBody>
      </p:sp>
      <p:sp>
        <p:nvSpPr>
          <p:cNvPr id="14" name="Textfeld 13">
            <a:extLst>
              <a:ext uri="{FF2B5EF4-FFF2-40B4-BE49-F238E27FC236}">
                <a16:creationId xmlns:a16="http://schemas.microsoft.com/office/drawing/2014/main" id="{3BA6942F-2A3F-7D42-99A3-D008466C9F15}"/>
              </a:ext>
            </a:extLst>
          </p:cNvPr>
          <p:cNvSpPr txBox="1"/>
          <p:nvPr/>
        </p:nvSpPr>
        <p:spPr>
          <a:xfrm>
            <a:off x="2038647" y="3367256"/>
            <a:ext cx="1672637" cy="584775"/>
          </a:xfrm>
          <a:prstGeom prst="rect">
            <a:avLst/>
          </a:prstGeom>
          <a:noFill/>
        </p:spPr>
        <p:txBody>
          <a:bodyPr wrap="none" rtlCol="0">
            <a:spAutoFit/>
          </a:bodyPr>
          <a:lstStyle/>
          <a:p>
            <a:r>
              <a:rPr lang="de-DE" sz="3200" b="1" dirty="0">
                <a:solidFill>
                  <a:srgbClr val="AB1500"/>
                </a:solidFill>
              </a:rPr>
              <a:t>Attraktiv</a:t>
            </a:r>
          </a:p>
        </p:txBody>
      </p:sp>
      <p:sp>
        <p:nvSpPr>
          <p:cNvPr id="15" name="Textfeld 14">
            <a:extLst>
              <a:ext uri="{FF2B5EF4-FFF2-40B4-BE49-F238E27FC236}">
                <a16:creationId xmlns:a16="http://schemas.microsoft.com/office/drawing/2014/main" id="{C221F4A3-7103-2148-A13B-EE64DEB7479D}"/>
              </a:ext>
            </a:extLst>
          </p:cNvPr>
          <p:cNvSpPr txBox="1"/>
          <p:nvPr/>
        </p:nvSpPr>
        <p:spPr>
          <a:xfrm>
            <a:off x="2038647" y="4334568"/>
            <a:ext cx="1977401" cy="584775"/>
          </a:xfrm>
          <a:prstGeom prst="rect">
            <a:avLst/>
          </a:prstGeom>
          <a:noFill/>
        </p:spPr>
        <p:txBody>
          <a:bodyPr wrap="none" rtlCol="0">
            <a:spAutoFit/>
          </a:bodyPr>
          <a:lstStyle/>
          <a:p>
            <a:r>
              <a:rPr lang="de-DE" sz="3200" b="1" dirty="0">
                <a:solidFill>
                  <a:srgbClr val="AB1500"/>
                </a:solidFill>
              </a:rPr>
              <a:t>Realistisch</a:t>
            </a:r>
          </a:p>
        </p:txBody>
      </p:sp>
      <p:sp>
        <p:nvSpPr>
          <p:cNvPr id="16" name="Textfeld 15">
            <a:extLst>
              <a:ext uri="{FF2B5EF4-FFF2-40B4-BE49-F238E27FC236}">
                <a16:creationId xmlns:a16="http://schemas.microsoft.com/office/drawing/2014/main" id="{02D71440-D6C1-8C4E-8AB8-B53129F32A35}"/>
              </a:ext>
            </a:extLst>
          </p:cNvPr>
          <p:cNvSpPr txBox="1"/>
          <p:nvPr/>
        </p:nvSpPr>
        <p:spPr>
          <a:xfrm>
            <a:off x="2038647" y="5343708"/>
            <a:ext cx="1955792" cy="584775"/>
          </a:xfrm>
          <a:prstGeom prst="rect">
            <a:avLst/>
          </a:prstGeom>
          <a:noFill/>
        </p:spPr>
        <p:txBody>
          <a:bodyPr wrap="none" rtlCol="0">
            <a:spAutoFit/>
          </a:bodyPr>
          <a:lstStyle/>
          <a:p>
            <a:r>
              <a:rPr lang="de-DE" sz="3200" b="1" dirty="0">
                <a:solidFill>
                  <a:srgbClr val="AB1500"/>
                </a:solidFill>
              </a:rPr>
              <a:t>Terminiert</a:t>
            </a:r>
          </a:p>
        </p:txBody>
      </p:sp>
    </p:spTree>
    <p:extLst>
      <p:ext uri="{BB962C8B-B14F-4D97-AF65-F5344CB8AC3E}">
        <p14:creationId xmlns:p14="http://schemas.microsoft.com/office/powerpoint/2010/main" val="20239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par>
                          <p:cTn id="37" fill="hold">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par>
                          <p:cTn id="41" fill="hold">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CF6E4D6-E572-7040-9441-66CAF9D601E4}"/>
              </a:ext>
            </a:extLst>
          </p:cNvPr>
          <p:cNvSpPr txBox="1"/>
          <p:nvPr/>
        </p:nvSpPr>
        <p:spPr>
          <a:xfrm>
            <a:off x="799268" y="628326"/>
            <a:ext cx="7949196" cy="461665"/>
          </a:xfrm>
          <a:prstGeom prst="rect">
            <a:avLst/>
          </a:prstGeom>
          <a:solidFill>
            <a:srgbClr val="FFC000"/>
          </a:solidFill>
          <a:ln w="15875">
            <a:solidFill>
              <a:schemeClr val="accent2"/>
            </a:solidFill>
          </a:ln>
        </p:spPr>
        <p:txBody>
          <a:bodyPr wrap="square" rtlCol="0">
            <a:spAutoFit/>
          </a:bodyPr>
          <a:lstStyle/>
          <a:p>
            <a:pPr algn="ctr"/>
            <a:r>
              <a:rPr lang="de-DE" sz="2400" b="1" dirty="0">
                <a:solidFill>
                  <a:schemeClr val="accent6">
                    <a:lumMod val="50000"/>
                  </a:schemeClr>
                </a:solidFill>
              </a:rPr>
              <a:t>Ziele formulieren nach den SMART-Kriterien in 5 Schritten</a:t>
            </a:r>
          </a:p>
        </p:txBody>
      </p:sp>
      <p:sp>
        <p:nvSpPr>
          <p:cNvPr id="6" name="Oval 5">
            <a:extLst>
              <a:ext uri="{FF2B5EF4-FFF2-40B4-BE49-F238E27FC236}">
                <a16:creationId xmlns:a16="http://schemas.microsoft.com/office/drawing/2014/main" id="{9CD7378C-2298-DC43-BFB2-E1C90D4BC734}"/>
              </a:ext>
            </a:extLst>
          </p:cNvPr>
          <p:cNvSpPr/>
          <p:nvPr/>
        </p:nvSpPr>
        <p:spPr>
          <a:xfrm>
            <a:off x="759886" y="1358428"/>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S</a:t>
            </a:r>
            <a:endParaRPr lang="de-DE" b="1" dirty="0">
              <a:solidFill>
                <a:schemeClr val="accent6">
                  <a:lumMod val="50000"/>
                </a:schemeClr>
              </a:solidFill>
            </a:endParaRPr>
          </a:p>
        </p:txBody>
      </p:sp>
      <p:sp>
        <p:nvSpPr>
          <p:cNvPr id="7" name="Oval 6">
            <a:extLst>
              <a:ext uri="{FF2B5EF4-FFF2-40B4-BE49-F238E27FC236}">
                <a16:creationId xmlns:a16="http://schemas.microsoft.com/office/drawing/2014/main" id="{1353D7B3-1001-E941-8984-8000A8AA772A}"/>
              </a:ext>
            </a:extLst>
          </p:cNvPr>
          <p:cNvSpPr/>
          <p:nvPr/>
        </p:nvSpPr>
        <p:spPr>
          <a:xfrm>
            <a:off x="759886" y="231246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M</a:t>
            </a:r>
            <a:endParaRPr lang="de-DE" b="1" dirty="0">
              <a:solidFill>
                <a:schemeClr val="accent6">
                  <a:lumMod val="50000"/>
                </a:schemeClr>
              </a:solidFill>
            </a:endParaRPr>
          </a:p>
        </p:txBody>
      </p:sp>
      <p:sp>
        <p:nvSpPr>
          <p:cNvPr id="8" name="Oval 7">
            <a:extLst>
              <a:ext uri="{FF2B5EF4-FFF2-40B4-BE49-F238E27FC236}">
                <a16:creationId xmlns:a16="http://schemas.microsoft.com/office/drawing/2014/main" id="{DE46382D-5C0D-7F41-9231-E4654594F6D2}"/>
              </a:ext>
            </a:extLst>
          </p:cNvPr>
          <p:cNvSpPr/>
          <p:nvPr/>
        </p:nvSpPr>
        <p:spPr>
          <a:xfrm>
            <a:off x="759886" y="3266492"/>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A</a:t>
            </a:r>
            <a:endParaRPr lang="de-DE" b="1" dirty="0">
              <a:solidFill>
                <a:schemeClr val="accent6">
                  <a:lumMod val="50000"/>
                </a:schemeClr>
              </a:solidFill>
            </a:endParaRPr>
          </a:p>
        </p:txBody>
      </p:sp>
      <p:sp>
        <p:nvSpPr>
          <p:cNvPr id="9" name="Oval 8">
            <a:extLst>
              <a:ext uri="{FF2B5EF4-FFF2-40B4-BE49-F238E27FC236}">
                <a16:creationId xmlns:a16="http://schemas.microsoft.com/office/drawing/2014/main" id="{3DE7C1FB-C1B2-C345-9F10-E6726E38D3DF}"/>
              </a:ext>
            </a:extLst>
          </p:cNvPr>
          <p:cNvSpPr/>
          <p:nvPr/>
        </p:nvSpPr>
        <p:spPr>
          <a:xfrm>
            <a:off x="759886" y="422854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R</a:t>
            </a:r>
            <a:endParaRPr lang="de-DE" b="1" dirty="0">
              <a:solidFill>
                <a:schemeClr val="accent6">
                  <a:lumMod val="50000"/>
                </a:schemeClr>
              </a:solidFill>
            </a:endParaRPr>
          </a:p>
        </p:txBody>
      </p:sp>
      <p:sp>
        <p:nvSpPr>
          <p:cNvPr id="10" name="Oval 9">
            <a:extLst>
              <a:ext uri="{FF2B5EF4-FFF2-40B4-BE49-F238E27FC236}">
                <a16:creationId xmlns:a16="http://schemas.microsoft.com/office/drawing/2014/main" id="{88B7BFC0-E017-9742-8193-E8D748F13B83}"/>
              </a:ext>
            </a:extLst>
          </p:cNvPr>
          <p:cNvSpPr/>
          <p:nvPr/>
        </p:nvSpPr>
        <p:spPr>
          <a:xfrm>
            <a:off x="759886" y="5250904"/>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T</a:t>
            </a:r>
            <a:endParaRPr lang="de-DE" b="1" dirty="0">
              <a:solidFill>
                <a:schemeClr val="accent6">
                  <a:lumMod val="50000"/>
                </a:schemeClr>
              </a:solidFill>
            </a:endParaRPr>
          </a:p>
        </p:txBody>
      </p:sp>
      <p:sp>
        <p:nvSpPr>
          <p:cNvPr id="11" name="Textfeld 10">
            <a:extLst>
              <a:ext uri="{FF2B5EF4-FFF2-40B4-BE49-F238E27FC236}">
                <a16:creationId xmlns:a16="http://schemas.microsoft.com/office/drawing/2014/main" id="{5D78B3CB-8DC7-3647-B767-6226EC82F423}"/>
              </a:ext>
            </a:extLst>
          </p:cNvPr>
          <p:cNvSpPr txBox="1"/>
          <p:nvPr/>
        </p:nvSpPr>
        <p:spPr>
          <a:xfrm>
            <a:off x="2018055" y="1451232"/>
            <a:ext cx="1850956" cy="584775"/>
          </a:xfrm>
          <a:prstGeom prst="rect">
            <a:avLst/>
          </a:prstGeom>
          <a:noFill/>
        </p:spPr>
        <p:txBody>
          <a:bodyPr wrap="none" rtlCol="0">
            <a:spAutoFit/>
          </a:bodyPr>
          <a:lstStyle/>
          <a:p>
            <a:r>
              <a:rPr lang="de-DE" sz="3200" b="1" dirty="0">
                <a:solidFill>
                  <a:schemeClr val="accent6">
                    <a:lumMod val="50000"/>
                  </a:schemeClr>
                </a:solidFill>
              </a:rPr>
              <a:t>Spezifisch</a:t>
            </a:r>
          </a:p>
        </p:txBody>
      </p:sp>
      <p:sp>
        <p:nvSpPr>
          <p:cNvPr id="2" name="Textfeld 1">
            <a:extLst>
              <a:ext uri="{FF2B5EF4-FFF2-40B4-BE49-F238E27FC236}">
                <a16:creationId xmlns:a16="http://schemas.microsoft.com/office/drawing/2014/main" id="{144A70E7-B81A-604A-9043-5540894B6B2D}"/>
              </a:ext>
            </a:extLst>
          </p:cNvPr>
          <p:cNvSpPr txBox="1"/>
          <p:nvPr/>
        </p:nvSpPr>
        <p:spPr>
          <a:xfrm>
            <a:off x="3995936" y="1447824"/>
            <a:ext cx="4661924" cy="3108543"/>
          </a:xfrm>
          <a:prstGeom prst="rect">
            <a:avLst/>
          </a:prstGeom>
          <a:noFill/>
        </p:spPr>
        <p:txBody>
          <a:bodyPr wrap="square" rtlCol="0">
            <a:spAutoFit/>
          </a:bodyPr>
          <a:lstStyle/>
          <a:p>
            <a:pPr marL="457200" indent="-457200">
              <a:buFont typeface=".Hiragino Kaku Gothic Interface W3"/>
              <a:buChar char="☞"/>
            </a:pPr>
            <a:r>
              <a:rPr lang="de-DE" sz="2800" b="1" dirty="0">
                <a:solidFill>
                  <a:schemeClr val="accent6">
                    <a:lumMod val="50000"/>
                  </a:schemeClr>
                </a:solidFill>
              </a:rPr>
              <a:t>Klare Definition</a:t>
            </a:r>
          </a:p>
          <a:p>
            <a:pPr marL="457200" indent="-457200">
              <a:buFont typeface=".Hiragino Kaku Gothic Interface W3"/>
              <a:buChar char="☞"/>
            </a:pPr>
            <a:r>
              <a:rPr lang="de-DE" sz="2800" b="1" dirty="0">
                <a:solidFill>
                  <a:schemeClr val="accent6">
                    <a:lumMod val="50000"/>
                  </a:schemeClr>
                </a:solidFill>
              </a:rPr>
              <a:t>Mit allen Sinnen vorstellen</a:t>
            </a:r>
          </a:p>
          <a:p>
            <a:pPr marL="457200" indent="-457200">
              <a:buFont typeface=".Hiragino Kaku Gothic Interface W3"/>
              <a:buChar char="☞"/>
            </a:pPr>
            <a:r>
              <a:rPr lang="de-DE" sz="2800" b="1" dirty="0">
                <a:solidFill>
                  <a:schemeClr val="accent6">
                    <a:lumMod val="50000"/>
                  </a:schemeClr>
                </a:solidFill>
              </a:rPr>
              <a:t>Positiv formulieren</a:t>
            </a:r>
          </a:p>
          <a:p>
            <a:pPr marL="457200" indent="-457200">
              <a:buFont typeface=".Hiragino Kaku Gothic Interface W3"/>
              <a:buChar char="☞"/>
            </a:pPr>
            <a:r>
              <a:rPr lang="de-DE" sz="2800" b="1" dirty="0">
                <a:solidFill>
                  <a:schemeClr val="accent6">
                    <a:lumMod val="50000"/>
                  </a:schemeClr>
                </a:solidFill>
              </a:rPr>
              <a:t>Eigene Verantwortung</a:t>
            </a:r>
          </a:p>
          <a:p>
            <a:pPr marL="457200" indent="-457200">
              <a:buFont typeface=".Hiragino Kaku Gothic Interface W3"/>
              <a:buChar char="☞"/>
            </a:pPr>
            <a:r>
              <a:rPr lang="de-DE" sz="2800" b="1" dirty="0">
                <a:solidFill>
                  <a:schemeClr val="accent6">
                    <a:lumMod val="50000"/>
                  </a:schemeClr>
                </a:solidFill>
              </a:rPr>
              <a:t>Vergleiche vermeiden</a:t>
            </a:r>
          </a:p>
          <a:p>
            <a:pPr marL="457200" indent="-457200">
              <a:buFont typeface=".Hiragino Kaku Gothic Interface W3"/>
              <a:buChar char="☞"/>
            </a:pPr>
            <a:r>
              <a:rPr lang="de-DE" sz="2800" b="1" dirty="0">
                <a:solidFill>
                  <a:schemeClr val="accent6">
                    <a:lumMod val="50000"/>
                  </a:schemeClr>
                </a:solidFill>
              </a:rPr>
              <a:t>Maßnahmen sind keine Ziele</a:t>
            </a:r>
          </a:p>
        </p:txBody>
      </p:sp>
      <p:sp>
        <p:nvSpPr>
          <p:cNvPr id="18" name="Textfeld 17">
            <a:extLst>
              <a:ext uri="{FF2B5EF4-FFF2-40B4-BE49-F238E27FC236}">
                <a16:creationId xmlns:a16="http://schemas.microsoft.com/office/drawing/2014/main" id="{EDA7F6A8-B4D9-C14B-8840-00E6D61E428C}"/>
              </a:ext>
            </a:extLst>
          </p:cNvPr>
          <p:cNvSpPr txBox="1"/>
          <p:nvPr/>
        </p:nvSpPr>
        <p:spPr>
          <a:xfrm>
            <a:off x="2007783" y="2397248"/>
            <a:ext cx="1645002" cy="584775"/>
          </a:xfrm>
          <a:prstGeom prst="rect">
            <a:avLst/>
          </a:prstGeom>
          <a:noFill/>
        </p:spPr>
        <p:txBody>
          <a:bodyPr wrap="none" rtlCol="0">
            <a:spAutoFit/>
          </a:bodyPr>
          <a:lstStyle/>
          <a:p>
            <a:r>
              <a:rPr lang="de-DE" sz="3200" b="1" dirty="0">
                <a:solidFill>
                  <a:schemeClr val="bg1">
                    <a:lumMod val="65000"/>
                  </a:schemeClr>
                </a:solidFill>
              </a:rPr>
              <a:t>Messbar</a:t>
            </a:r>
          </a:p>
        </p:txBody>
      </p:sp>
      <p:sp>
        <p:nvSpPr>
          <p:cNvPr id="19" name="Textfeld 18">
            <a:extLst>
              <a:ext uri="{FF2B5EF4-FFF2-40B4-BE49-F238E27FC236}">
                <a16:creationId xmlns:a16="http://schemas.microsoft.com/office/drawing/2014/main" id="{CAD884F7-B879-9946-9CEF-3292D26C802C}"/>
              </a:ext>
            </a:extLst>
          </p:cNvPr>
          <p:cNvSpPr txBox="1"/>
          <p:nvPr/>
        </p:nvSpPr>
        <p:spPr>
          <a:xfrm>
            <a:off x="2038647" y="3367256"/>
            <a:ext cx="1672637" cy="584775"/>
          </a:xfrm>
          <a:prstGeom prst="rect">
            <a:avLst/>
          </a:prstGeom>
          <a:noFill/>
        </p:spPr>
        <p:txBody>
          <a:bodyPr wrap="none" rtlCol="0">
            <a:spAutoFit/>
          </a:bodyPr>
          <a:lstStyle/>
          <a:p>
            <a:r>
              <a:rPr lang="de-DE" sz="3200" b="1" dirty="0">
                <a:solidFill>
                  <a:schemeClr val="bg1">
                    <a:lumMod val="65000"/>
                  </a:schemeClr>
                </a:solidFill>
              </a:rPr>
              <a:t>Attraktiv</a:t>
            </a:r>
          </a:p>
        </p:txBody>
      </p:sp>
      <p:sp>
        <p:nvSpPr>
          <p:cNvPr id="20" name="Textfeld 19">
            <a:extLst>
              <a:ext uri="{FF2B5EF4-FFF2-40B4-BE49-F238E27FC236}">
                <a16:creationId xmlns:a16="http://schemas.microsoft.com/office/drawing/2014/main" id="{007A4479-8253-FB42-82B3-F77EF6B238BD}"/>
              </a:ext>
            </a:extLst>
          </p:cNvPr>
          <p:cNvSpPr txBox="1"/>
          <p:nvPr/>
        </p:nvSpPr>
        <p:spPr>
          <a:xfrm>
            <a:off x="2038647" y="4334568"/>
            <a:ext cx="1977401" cy="584775"/>
          </a:xfrm>
          <a:prstGeom prst="rect">
            <a:avLst/>
          </a:prstGeom>
          <a:noFill/>
        </p:spPr>
        <p:txBody>
          <a:bodyPr wrap="none" rtlCol="0">
            <a:spAutoFit/>
          </a:bodyPr>
          <a:lstStyle/>
          <a:p>
            <a:r>
              <a:rPr lang="de-DE" sz="3200" b="1" dirty="0">
                <a:solidFill>
                  <a:schemeClr val="bg1">
                    <a:lumMod val="65000"/>
                  </a:schemeClr>
                </a:solidFill>
              </a:rPr>
              <a:t>Realistisch</a:t>
            </a:r>
          </a:p>
        </p:txBody>
      </p:sp>
      <p:sp>
        <p:nvSpPr>
          <p:cNvPr id="21" name="Textfeld 20">
            <a:extLst>
              <a:ext uri="{FF2B5EF4-FFF2-40B4-BE49-F238E27FC236}">
                <a16:creationId xmlns:a16="http://schemas.microsoft.com/office/drawing/2014/main" id="{3C1EE265-8DD1-ED42-BCFF-88EECD587A0B}"/>
              </a:ext>
            </a:extLst>
          </p:cNvPr>
          <p:cNvSpPr txBox="1"/>
          <p:nvPr/>
        </p:nvSpPr>
        <p:spPr>
          <a:xfrm>
            <a:off x="2038647" y="5343708"/>
            <a:ext cx="1955792" cy="584775"/>
          </a:xfrm>
          <a:prstGeom prst="rect">
            <a:avLst/>
          </a:prstGeom>
          <a:noFill/>
        </p:spPr>
        <p:txBody>
          <a:bodyPr wrap="none" rtlCol="0">
            <a:spAutoFit/>
          </a:bodyPr>
          <a:lstStyle/>
          <a:p>
            <a:r>
              <a:rPr lang="de-DE" sz="3200" b="1" dirty="0">
                <a:solidFill>
                  <a:schemeClr val="bg1">
                    <a:lumMod val="65000"/>
                  </a:schemeClr>
                </a:solidFill>
              </a:rPr>
              <a:t>Terminiert</a:t>
            </a:r>
          </a:p>
        </p:txBody>
      </p:sp>
    </p:spTree>
    <p:extLst>
      <p:ext uri="{BB962C8B-B14F-4D97-AF65-F5344CB8AC3E}">
        <p14:creationId xmlns:p14="http://schemas.microsoft.com/office/powerpoint/2010/main" val="182024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304" y="361"/>
            <a:ext cx="9127393" cy="685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3043065" y="4149005"/>
            <a:ext cx="504056" cy="504003"/>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4" name="Ellipse 3"/>
          <p:cNvSpPr/>
          <p:nvPr/>
        </p:nvSpPr>
        <p:spPr>
          <a:xfrm>
            <a:off x="5067986" y="1941651"/>
            <a:ext cx="999728" cy="883239"/>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5" name="Ellipse 4"/>
          <p:cNvSpPr/>
          <p:nvPr/>
        </p:nvSpPr>
        <p:spPr>
          <a:xfrm>
            <a:off x="6047780" y="5284245"/>
            <a:ext cx="317959" cy="343236"/>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6" name="Ellipse 5"/>
          <p:cNvSpPr/>
          <p:nvPr/>
        </p:nvSpPr>
        <p:spPr>
          <a:xfrm>
            <a:off x="6732240" y="2383271"/>
            <a:ext cx="622920" cy="550854"/>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7" name="Ellipse 6"/>
          <p:cNvSpPr/>
          <p:nvPr/>
        </p:nvSpPr>
        <p:spPr>
          <a:xfrm>
            <a:off x="3203849" y="3003111"/>
            <a:ext cx="686544" cy="664770"/>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8" name="Ellipse 7"/>
          <p:cNvSpPr/>
          <p:nvPr/>
        </p:nvSpPr>
        <p:spPr>
          <a:xfrm>
            <a:off x="4557168" y="3464268"/>
            <a:ext cx="504056" cy="487237"/>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9" name="Ellipse 8"/>
          <p:cNvSpPr/>
          <p:nvPr/>
        </p:nvSpPr>
        <p:spPr>
          <a:xfrm>
            <a:off x="5995406" y="3707886"/>
            <a:ext cx="776414" cy="775239"/>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10" name="Ellipse 9"/>
          <p:cNvSpPr/>
          <p:nvPr/>
        </p:nvSpPr>
        <p:spPr>
          <a:xfrm>
            <a:off x="1187624" y="3812575"/>
            <a:ext cx="351656" cy="304768"/>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11" name="Ellipse 10"/>
          <p:cNvSpPr/>
          <p:nvPr/>
        </p:nvSpPr>
        <p:spPr>
          <a:xfrm rot="2909531">
            <a:off x="2055231" y="1612292"/>
            <a:ext cx="313964" cy="409364"/>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
        <p:nvSpPr>
          <p:cNvPr id="12" name="Ellipse 11"/>
          <p:cNvSpPr/>
          <p:nvPr/>
        </p:nvSpPr>
        <p:spPr>
          <a:xfrm>
            <a:off x="3905715" y="1692297"/>
            <a:ext cx="306246" cy="249354"/>
          </a:xfrm>
          <a:prstGeom prst="ellipse">
            <a:avLst/>
          </a:prstGeom>
          <a:solidFill>
            <a:srgbClr val="DF81C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sz="1633"/>
          </a:p>
        </p:txBody>
      </p:sp>
    </p:spTree>
    <p:extLst>
      <p:ext uri="{BB962C8B-B14F-4D97-AF65-F5344CB8AC3E}">
        <p14:creationId xmlns:p14="http://schemas.microsoft.com/office/powerpoint/2010/main" val="89745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CF6E4D6-E572-7040-9441-66CAF9D601E4}"/>
              </a:ext>
            </a:extLst>
          </p:cNvPr>
          <p:cNvSpPr txBox="1"/>
          <p:nvPr/>
        </p:nvSpPr>
        <p:spPr>
          <a:xfrm>
            <a:off x="799268" y="628326"/>
            <a:ext cx="7949196" cy="461665"/>
          </a:xfrm>
          <a:prstGeom prst="rect">
            <a:avLst/>
          </a:prstGeom>
          <a:solidFill>
            <a:srgbClr val="FFC000"/>
          </a:solidFill>
          <a:ln w="15875">
            <a:solidFill>
              <a:schemeClr val="accent2"/>
            </a:solidFill>
          </a:ln>
        </p:spPr>
        <p:txBody>
          <a:bodyPr wrap="square" rtlCol="0">
            <a:spAutoFit/>
          </a:bodyPr>
          <a:lstStyle/>
          <a:p>
            <a:pPr algn="ctr"/>
            <a:r>
              <a:rPr lang="de-DE" sz="2400" b="1" dirty="0">
                <a:solidFill>
                  <a:schemeClr val="accent6">
                    <a:lumMod val="50000"/>
                  </a:schemeClr>
                </a:solidFill>
              </a:rPr>
              <a:t>Ziele formulieren nach den SMART-Kriterien in 5 Schritten</a:t>
            </a:r>
          </a:p>
        </p:txBody>
      </p:sp>
      <p:sp>
        <p:nvSpPr>
          <p:cNvPr id="6" name="Oval 5">
            <a:extLst>
              <a:ext uri="{FF2B5EF4-FFF2-40B4-BE49-F238E27FC236}">
                <a16:creationId xmlns:a16="http://schemas.microsoft.com/office/drawing/2014/main" id="{9CD7378C-2298-DC43-BFB2-E1C90D4BC734}"/>
              </a:ext>
            </a:extLst>
          </p:cNvPr>
          <p:cNvSpPr/>
          <p:nvPr/>
        </p:nvSpPr>
        <p:spPr>
          <a:xfrm>
            <a:off x="759886" y="1358428"/>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S</a:t>
            </a:r>
            <a:endParaRPr lang="de-DE" b="1" dirty="0">
              <a:solidFill>
                <a:schemeClr val="accent6">
                  <a:lumMod val="50000"/>
                </a:schemeClr>
              </a:solidFill>
            </a:endParaRPr>
          </a:p>
        </p:txBody>
      </p:sp>
      <p:sp>
        <p:nvSpPr>
          <p:cNvPr id="7" name="Oval 6">
            <a:extLst>
              <a:ext uri="{FF2B5EF4-FFF2-40B4-BE49-F238E27FC236}">
                <a16:creationId xmlns:a16="http://schemas.microsoft.com/office/drawing/2014/main" id="{1353D7B3-1001-E941-8984-8000A8AA772A}"/>
              </a:ext>
            </a:extLst>
          </p:cNvPr>
          <p:cNvSpPr/>
          <p:nvPr/>
        </p:nvSpPr>
        <p:spPr>
          <a:xfrm>
            <a:off x="759886" y="231246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M</a:t>
            </a:r>
            <a:endParaRPr lang="de-DE" b="1" dirty="0">
              <a:solidFill>
                <a:schemeClr val="accent6">
                  <a:lumMod val="50000"/>
                </a:schemeClr>
              </a:solidFill>
            </a:endParaRPr>
          </a:p>
        </p:txBody>
      </p:sp>
      <p:sp>
        <p:nvSpPr>
          <p:cNvPr id="8" name="Oval 7">
            <a:extLst>
              <a:ext uri="{FF2B5EF4-FFF2-40B4-BE49-F238E27FC236}">
                <a16:creationId xmlns:a16="http://schemas.microsoft.com/office/drawing/2014/main" id="{DE46382D-5C0D-7F41-9231-E4654594F6D2}"/>
              </a:ext>
            </a:extLst>
          </p:cNvPr>
          <p:cNvSpPr/>
          <p:nvPr/>
        </p:nvSpPr>
        <p:spPr>
          <a:xfrm>
            <a:off x="759886" y="3266492"/>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A</a:t>
            </a:r>
            <a:endParaRPr lang="de-DE" b="1" dirty="0">
              <a:solidFill>
                <a:schemeClr val="accent6">
                  <a:lumMod val="50000"/>
                </a:schemeClr>
              </a:solidFill>
            </a:endParaRPr>
          </a:p>
        </p:txBody>
      </p:sp>
      <p:sp>
        <p:nvSpPr>
          <p:cNvPr id="9" name="Oval 8">
            <a:extLst>
              <a:ext uri="{FF2B5EF4-FFF2-40B4-BE49-F238E27FC236}">
                <a16:creationId xmlns:a16="http://schemas.microsoft.com/office/drawing/2014/main" id="{3DE7C1FB-C1B2-C345-9F10-E6726E38D3DF}"/>
              </a:ext>
            </a:extLst>
          </p:cNvPr>
          <p:cNvSpPr/>
          <p:nvPr/>
        </p:nvSpPr>
        <p:spPr>
          <a:xfrm>
            <a:off x="759886" y="422854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R</a:t>
            </a:r>
            <a:endParaRPr lang="de-DE" b="1" dirty="0">
              <a:solidFill>
                <a:schemeClr val="accent6">
                  <a:lumMod val="50000"/>
                </a:schemeClr>
              </a:solidFill>
            </a:endParaRPr>
          </a:p>
        </p:txBody>
      </p:sp>
      <p:sp>
        <p:nvSpPr>
          <p:cNvPr id="10" name="Oval 9">
            <a:extLst>
              <a:ext uri="{FF2B5EF4-FFF2-40B4-BE49-F238E27FC236}">
                <a16:creationId xmlns:a16="http://schemas.microsoft.com/office/drawing/2014/main" id="{88B7BFC0-E017-9742-8193-E8D748F13B83}"/>
              </a:ext>
            </a:extLst>
          </p:cNvPr>
          <p:cNvSpPr/>
          <p:nvPr/>
        </p:nvSpPr>
        <p:spPr>
          <a:xfrm>
            <a:off x="759886" y="5250904"/>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T</a:t>
            </a:r>
            <a:endParaRPr lang="de-DE" b="1" dirty="0">
              <a:solidFill>
                <a:schemeClr val="accent6">
                  <a:lumMod val="50000"/>
                </a:schemeClr>
              </a:solidFill>
            </a:endParaRPr>
          </a:p>
        </p:txBody>
      </p:sp>
      <p:sp>
        <p:nvSpPr>
          <p:cNvPr id="13" name="Textfeld 12">
            <a:extLst>
              <a:ext uri="{FF2B5EF4-FFF2-40B4-BE49-F238E27FC236}">
                <a16:creationId xmlns:a16="http://schemas.microsoft.com/office/drawing/2014/main" id="{03EF498C-C16A-A84F-990E-0CE9F4C7A60A}"/>
              </a:ext>
            </a:extLst>
          </p:cNvPr>
          <p:cNvSpPr txBox="1"/>
          <p:nvPr/>
        </p:nvSpPr>
        <p:spPr>
          <a:xfrm>
            <a:off x="2007783" y="2397248"/>
            <a:ext cx="1645002" cy="584775"/>
          </a:xfrm>
          <a:prstGeom prst="rect">
            <a:avLst/>
          </a:prstGeom>
          <a:noFill/>
        </p:spPr>
        <p:txBody>
          <a:bodyPr wrap="none" rtlCol="0">
            <a:spAutoFit/>
          </a:bodyPr>
          <a:lstStyle/>
          <a:p>
            <a:r>
              <a:rPr lang="de-DE" sz="3200" b="1" dirty="0">
                <a:solidFill>
                  <a:schemeClr val="accent6">
                    <a:lumMod val="50000"/>
                  </a:schemeClr>
                </a:solidFill>
              </a:rPr>
              <a:t>Messbar</a:t>
            </a:r>
          </a:p>
        </p:txBody>
      </p:sp>
      <p:sp>
        <p:nvSpPr>
          <p:cNvPr id="19" name="Textfeld 18">
            <a:extLst>
              <a:ext uri="{FF2B5EF4-FFF2-40B4-BE49-F238E27FC236}">
                <a16:creationId xmlns:a16="http://schemas.microsoft.com/office/drawing/2014/main" id="{61B3714E-6BAE-3A4D-A4B3-165C918172D8}"/>
              </a:ext>
            </a:extLst>
          </p:cNvPr>
          <p:cNvSpPr txBox="1"/>
          <p:nvPr/>
        </p:nvSpPr>
        <p:spPr>
          <a:xfrm>
            <a:off x="3851920" y="2212581"/>
            <a:ext cx="4661924" cy="954107"/>
          </a:xfrm>
          <a:prstGeom prst="rect">
            <a:avLst/>
          </a:prstGeom>
          <a:noFill/>
        </p:spPr>
        <p:txBody>
          <a:bodyPr wrap="square" rtlCol="0">
            <a:spAutoFit/>
          </a:bodyPr>
          <a:lstStyle/>
          <a:p>
            <a:pPr marL="457200" indent="-457200">
              <a:buFont typeface=".Hiragino Kaku Gothic Interface W3"/>
              <a:buChar char="☞"/>
            </a:pPr>
            <a:r>
              <a:rPr lang="de-DE" sz="2800" b="1" dirty="0">
                <a:solidFill>
                  <a:schemeClr val="accent6">
                    <a:lumMod val="50000"/>
                  </a:schemeClr>
                </a:solidFill>
              </a:rPr>
              <a:t>Klare Zielmarke</a:t>
            </a:r>
          </a:p>
          <a:p>
            <a:pPr marL="457200" indent="-457200">
              <a:buFont typeface=".Hiragino Kaku Gothic Interface W3"/>
              <a:buChar char="☞"/>
            </a:pPr>
            <a:r>
              <a:rPr lang="de-DE" sz="2800" b="1" dirty="0">
                <a:solidFill>
                  <a:schemeClr val="accent6">
                    <a:lumMod val="50000"/>
                  </a:schemeClr>
                </a:solidFill>
              </a:rPr>
              <a:t>Erkennbarkeit</a:t>
            </a:r>
          </a:p>
        </p:txBody>
      </p:sp>
      <p:sp>
        <p:nvSpPr>
          <p:cNvPr id="20" name="Textfeld 19">
            <a:extLst>
              <a:ext uri="{FF2B5EF4-FFF2-40B4-BE49-F238E27FC236}">
                <a16:creationId xmlns:a16="http://schemas.microsoft.com/office/drawing/2014/main" id="{048B83F6-0AFC-B442-A573-9F681D28E8ED}"/>
              </a:ext>
            </a:extLst>
          </p:cNvPr>
          <p:cNvSpPr txBox="1"/>
          <p:nvPr/>
        </p:nvSpPr>
        <p:spPr>
          <a:xfrm>
            <a:off x="2018055" y="1451232"/>
            <a:ext cx="1850956" cy="584775"/>
          </a:xfrm>
          <a:prstGeom prst="rect">
            <a:avLst/>
          </a:prstGeom>
          <a:noFill/>
        </p:spPr>
        <p:txBody>
          <a:bodyPr wrap="none" rtlCol="0">
            <a:spAutoFit/>
          </a:bodyPr>
          <a:lstStyle/>
          <a:p>
            <a:r>
              <a:rPr lang="de-DE" sz="3200" b="1" dirty="0">
                <a:solidFill>
                  <a:schemeClr val="bg1">
                    <a:lumMod val="65000"/>
                  </a:schemeClr>
                </a:solidFill>
              </a:rPr>
              <a:t>Spezifisch</a:t>
            </a:r>
          </a:p>
        </p:txBody>
      </p:sp>
      <p:sp>
        <p:nvSpPr>
          <p:cNvPr id="22" name="Textfeld 21">
            <a:extLst>
              <a:ext uri="{FF2B5EF4-FFF2-40B4-BE49-F238E27FC236}">
                <a16:creationId xmlns:a16="http://schemas.microsoft.com/office/drawing/2014/main" id="{F8E93F38-0FD0-5749-9841-02307CBB4F3D}"/>
              </a:ext>
            </a:extLst>
          </p:cNvPr>
          <p:cNvSpPr txBox="1"/>
          <p:nvPr/>
        </p:nvSpPr>
        <p:spPr>
          <a:xfrm>
            <a:off x="2038647" y="3367256"/>
            <a:ext cx="1672637" cy="584775"/>
          </a:xfrm>
          <a:prstGeom prst="rect">
            <a:avLst/>
          </a:prstGeom>
          <a:noFill/>
        </p:spPr>
        <p:txBody>
          <a:bodyPr wrap="none" rtlCol="0">
            <a:spAutoFit/>
          </a:bodyPr>
          <a:lstStyle/>
          <a:p>
            <a:r>
              <a:rPr lang="de-DE" sz="3200" b="1" dirty="0">
                <a:solidFill>
                  <a:schemeClr val="bg1">
                    <a:lumMod val="65000"/>
                  </a:schemeClr>
                </a:solidFill>
              </a:rPr>
              <a:t>Attraktiv</a:t>
            </a:r>
          </a:p>
        </p:txBody>
      </p:sp>
      <p:sp>
        <p:nvSpPr>
          <p:cNvPr id="23" name="Textfeld 22">
            <a:extLst>
              <a:ext uri="{FF2B5EF4-FFF2-40B4-BE49-F238E27FC236}">
                <a16:creationId xmlns:a16="http://schemas.microsoft.com/office/drawing/2014/main" id="{F674CE1F-D2B1-0F4C-BC28-32FE46DD5598}"/>
              </a:ext>
            </a:extLst>
          </p:cNvPr>
          <p:cNvSpPr txBox="1"/>
          <p:nvPr/>
        </p:nvSpPr>
        <p:spPr>
          <a:xfrm>
            <a:off x="2038647" y="4334568"/>
            <a:ext cx="1977401" cy="584775"/>
          </a:xfrm>
          <a:prstGeom prst="rect">
            <a:avLst/>
          </a:prstGeom>
          <a:noFill/>
        </p:spPr>
        <p:txBody>
          <a:bodyPr wrap="none" rtlCol="0">
            <a:spAutoFit/>
          </a:bodyPr>
          <a:lstStyle/>
          <a:p>
            <a:r>
              <a:rPr lang="de-DE" sz="3200" b="1" dirty="0">
                <a:solidFill>
                  <a:schemeClr val="bg1">
                    <a:lumMod val="65000"/>
                  </a:schemeClr>
                </a:solidFill>
              </a:rPr>
              <a:t>Realistisch</a:t>
            </a:r>
          </a:p>
        </p:txBody>
      </p:sp>
      <p:sp>
        <p:nvSpPr>
          <p:cNvPr id="24" name="Textfeld 23">
            <a:extLst>
              <a:ext uri="{FF2B5EF4-FFF2-40B4-BE49-F238E27FC236}">
                <a16:creationId xmlns:a16="http://schemas.microsoft.com/office/drawing/2014/main" id="{8163585A-40A2-B243-8024-DDD9F6FE5B13}"/>
              </a:ext>
            </a:extLst>
          </p:cNvPr>
          <p:cNvSpPr txBox="1"/>
          <p:nvPr/>
        </p:nvSpPr>
        <p:spPr>
          <a:xfrm>
            <a:off x="2038647" y="5343708"/>
            <a:ext cx="1955792" cy="584775"/>
          </a:xfrm>
          <a:prstGeom prst="rect">
            <a:avLst/>
          </a:prstGeom>
          <a:noFill/>
        </p:spPr>
        <p:txBody>
          <a:bodyPr wrap="none" rtlCol="0">
            <a:spAutoFit/>
          </a:bodyPr>
          <a:lstStyle/>
          <a:p>
            <a:r>
              <a:rPr lang="de-DE" sz="3200" b="1" dirty="0">
                <a:solidFill>
                  <a:schemeClr val="bg1">
                    <a:lumMod val="65000"/>
                  </a:schemeClr>
                </a:solidFill>
              </a:rPr>
              <a:t>Terminiert</a:t>
            </a:r>
          </a:p>
        </p:txBody>
      </p:sp>
    </p:spTree>
    <p:extLst>
      <p:ext uri="{BB962C8B-B14F-4D97-AF65-F5344CB8AC3E}">
        <p14:creationId xmlns:p14="http://schemas.microsoft.com/office/powerpoint/2010/main" val="247786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CF6E4D6-E572-7040-9441-66CAF9D601E4}"/>
              </a:ext>
            </a:extLst>
          </p:cNvPr>
          <p:cNvSpPr txBox="1"/>
          <p:nvPr/>
        </p:nvSpPr>
        <p:spPr>
          <a:xfrm>
            <a:off x="799268" y="628326"/>
            <a:ext cx="7949196" cy="461665"/>
          </a:xfrm>
          <a:prstGeom prst="rect">
            <a:avLst/>
          </a:prstGeom>
          <a:solidFill>
            <a:srgbClr val="FFC000"/>
          </a:solidFill>
          <a:ln w="15875">
            <a:solidFill>
              <a:schemeClr val="accent2"/>
            </a:solidFill>
          </a:ln>
        </p:spPr>
        <p:txBody>
          <a:bodyPr wrap="square" rtlCol="0">
            <a:spAutoFit/>
          </a:bodyPr>
          <a:lstStyle/>
          <a:p>
            <a:pPr algn="ctr"/>
            <a:r>
              <a:rPr lang="de-DE" sz="2400" b="1" dirty="0">
                <a:solidFill>
                  <a:schemeClr val="accent6">
                    <a:lumMod val="50000"/>
                  </a:schemeClr>
                </a:solidFill>
              </a:rPr>
              <a:t>Ziele formulieren nach den SMART-Kriterien in 5 Schritten</a:t>
            </a:r>
          </a:p>
        </p:txBody>
      </p:sp>
      <p:sp>
        <p:nvSpPr>
          <p:cNvPr id="6" name="Oval 5">
            <a:extLst>
              <a:ext uri="{FF2B5EF4-FFF2-40B4-BE49-F238E27FC236}">
                <a16:creationId xmlns:a16="http://schemas.microsoft.com/office/drawing/2014/main" id="{9CD7378C-2298-DC43-BFB2-E1C90D4BC734}"/>
              </a:ext>
            </a:extLst>
          </p:cNvPr>
          <p:cNvSpPr/>
          <p:nvPr/>
        </p:nvSpPr>
        <p:spPr>
          <a:xfrm>
            <a:off x="759886" y="1358428"/>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S</a:t>
            </a:r>
            <a:endParaRPr lang="de-DE" b="1" dirty="0">
              <a:solidFill>
                <a:schemeClr val="accent6">
                  <a:lumMod val="50000"/>
                </a:schemeClr>
              </a:solidFill>
            </a:endParaRPr>
          </a:p>
        </p:txBody>
      </p:sp>
      <p:sp>
        <p:nvSpPr>
          <p:cNvPr id="7" name="Oval 6">
            <a:extLst>
              <a:ext uri="{FF2B5EF4-FFF2-40B4-BE49-F238E27FC236}">
                <a16:creationId xmlns:a16="http://schemas.microsoft.com/office/drawing/2014/main" id="{1353D7B3-1001-E941-8984-8000A8AA772A}"/>
              </a:ext>
            </a:extLst>
          </p:cNvPr>
          <p:cNvSpPr/>
          <p:nvPr/>
        </p:nvSpPr>
        <p:spPr>
          <a:xfrm>
            <a:off x="759886" y="231246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M</a:t>
            </a:r>
            <a:endParaRPr lang="de-DE" b="1" dirty="0">
              <a:solidFill>
                <a:schemeClr val="accent6">
                  <a:lumMod val="50000"/>
                </a:schemeClr>
              </a:solidFill>
            </a:endParaRPr>
          </a:p>
        </p:txBody>
      </p:sp>
      <p:sp>
        <p:nvSpPr>
          <p:cNvPr id="8" name="Oval 7">
            <a:extLst>
              <a:ext uri="{FF2B5EF4-FFF2-40B4-BE49-F238E27FC236}">
                <a16:creationId xmlns:a16="http://schemas.microsoft.com/office/drawing/2014/main" id="{DE46382D-5C0D-7F41-9231-E4654594F6D2}"/>
              </a:ext>
            </a:extLst>
          </p:cNvPr>
          <p:cNvSpPr/>
          <p:nvPr/>
        </p:nvSpPr>
        <p:spPr>
          <a:xfrm>
            <a:off x="759886" y="3266492"/>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A</a:t>
            </a:r>
            <a:endParaRPr lang="de-DE" b="1" dirty="0">
              <a:solidFill>
                <a:schemeClr val="accent6">
                  <a:lumMod val="50000"/>
                </a:schemeClr>
              </a:solidFill>
            </a:endParaRPr>
          </a:p>
        </p:txBody>
      </p:sp>
      <p:sp>
        <p:nvSpPr>
          <p:cNvPr id="9" name="Oval 8">
            <a:extLst>
              <a:ext uri="{FF2B5EF4-FFF2-40B4-BE49-F238E27FC236}">
                <a16:creationId xmlns:a16="http://schemas.microsoft.com/office/drawing/2014/main" id="{3DE7C1FB-C1B2-C345-9F10-E6726E38D3DF}"/>
              </a:ext>
            </a:extLst>
          </p:cNvPr>
          <p:cNvSpPr/>
          <p:nvPr/>
        </p:nvSpPr>
        <p:spPr>
          <a:xfrm>
            <a:off x="759886" y="422854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R</a:t>
            </a:r>
            <a:endParaRPr lang="de-DE" b="1" dirty="0">
              <a:solidFill>
                <a:schemeClr val="accent6">
                  <a:lumMod val="50000"/>
                </a:schemeClr>
              </a:solidFill>
            </a:endParaRPr>
          </a:p>
        </p:txBody>
      </p:sp>
      <p:sp>
        <p:nvSpPr>
          <p:cNvPr id="10" name="Oval 9">
            <a:extLst>
              <a:ext uri="{FF2B5EF4-FFF2-40B4-BE49-F238E27FC236}">
                <a16:creationId xmlns:a16="http://schemas.microsoft.com/office/drawing/2014/main" id="{88B7BFC0-E017-9742-8193-E8D748F13B83}"/>
              </a:ext>
            </a:extLst>
          </p:cNvPr>
          <p:cNvSpPr/>
          <p:nvPr/>
        </p:nvSpPr>
        <p:spPr>
          <a:xfrm>
            <a:off x="759886" y="5250904"/>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T</a:t>
            </a:r>
            <a:endParaRPr lang="de-DE" b="1" dirty="0">
              <a:solidFill>
                <a:schemeClr val="accent6">
                  <a:lumMod val="50000"/>
                </a:schemeClr>
              </a:solidFill>
            </a:endParaRPr>
          </a:p>
        </p:txBody>
      </p:sp>
      <p:sp>
        <p:nvSpPr>
          <p:cNvPr id="15" name="Textfeld 14">
            <a:extLst>
              <a:ext uri="{FF2B5EF4-FFF2-40B4-BE49-F238E27FC236}">
                <a16:creationId xmlns:a16="http://schemas.microsoft.com/office/drawing/2014/main" id="{C221F4A3-7103-2148-A13B-EE64DEB7479D}"/>
              </a:ext>
            </a:extLst>
          </p:cNvPr>
          <p:cNvSpPr txBox="1"/>
          <p:nvPr/>
        </p:nvSpPr>
        <p:spPr>
          <a:xfrm>
            <a:off x="2038647" y="4334568"/>
            <a:ext cx="1977401" cy="584775"/>
          </a:xfrm>
          <a:prstGeom prst="rect">
            <a:avLst/>
          </a:prstGeom>
          <a:noFill/>
        </p:spPr>
        <p:txBody>
          <a:bodyPr wrap="none" rtlCol="0">
            <a:spAutoFit/>
          </a:bodyPr>
          <a:lstStyle/>
          <a:p>
            <a:r>
              <a:rPr lang="de-DE" sz="3200" b="1" dirty="0">
                <a:solidFill>
                  <a:schemeClr val="accent6">
                    <a:lumMod val="50000"/>
                  </a:schemeClr>
                </a:solidFill>
              </a:rPr>
              <a:t>Realistisch</a:t>
            </a:r>
          </a:p>
        </p:txBody>
      </p:sp>
      <p:sp>
        <p:nvSpPr>
          <p:cNvPr id="17" name="Textfeld 16">
            <a:extLst>
              <a:ext uri="{FF2B5EF4-FFF2-40B4-BE49-F238E27FC236}">
                <a16:creationId xmlns:a16="http://schemas.microsoft.com/office/drawing/2014/main" id="{11E3340F-04A7-FD4D-9CE4-DD1FE919AFCA}"/>
              </a:ext>
            </a:extLst>
          </p:cNvPr>
          <p:cNvSpPr txBox="1"/>
          <p:nvPr/>
        </p:nvSpPr>
        <p:spPr>
          <a:xfrm>
            <a:off x="4240623" y="2334020"/>
            <a:ext cx="4903377" cy="2246769"/>
          </a:xfrm>
          <a:prstGeom prst="rect">
            <a:avLst/>
          </a:prstGeom>
          <a:noFill/>
        </p:spPr>
        <p:txBody>
          <a:bodyPr wrap="square" rtlCol="0">
            <a:spAutoFit/>
          </a:bodyPr>
          <a:lstStyle/>
          <a:p>
            <a:pPr marL="457200" indent="-457200">
              <a:buFont typeface=".Hiragino Kaku Gothic Interface W3"/>
              <a:buChar char="☞"/>
            </a:pPr>
            <a:r>
              <a:rPr lang="de-DE" sz="2000" b="1" dirty="0">
                <a:solidFill>
                  <a:schemeClr val="accent6">
                    <a:lumMod val="50000"/>
                  </a:schemeClr>
                </a:solidFill>
              </a:rPr>
              <a:t>Kurzfristige Ziele: Überschätzung</a:t>
            </a:r>
          </a:p>
          <a:p>
            <a:pPr marL="457200" indent="-457200">
              <a:buFont typeface=".Hiragino Kaku Gothic Interface W3"/>
              <a:buChar char="☞"/>
            </a:pPr>
            <a:r>
              <a:rPr lang="de-DE" sz="2000" b="1" dirty="0">
                <a:solidFill>
                  <a:schemeClr val="accent6">
                    <a:lumMod val="50000"/>
                  </a:schemeClr>
                </a:solidFill>
              </a:rPr>
              <a:t>Langfristige Ziele: Unterschätzung</a:t>
            </a:r>
          </a:p>
          <a:p>
            <a:pPr marL="457200" indent="-457200">
              <a:buFont typeface=".Hiragino Kaku Gothic Interface W3"/>
              <a:buChar char="☞"/>
            </a:pPr>
            <a:r>
              <a:rPr lang="de-DE" sz="2000" b="1" dirty="0">
                <a:solidFill>
                  <a:schemeClr val="accent6">
                    <a:lumMod val="50000"/>
                  </a:schemeClr>
                </a:solidFill>
              </a:rPr>
              <a:t>Mein eigenes Ziel? (MUSS/MÖCHTE)</a:t>
            </a:r>
          </a:p>
          <a:p>
            <a:pPr marL="457200" indent="-457200">
              <a:buFont typeface=".Hiragino Kaku Gothic Interface W3"/>
              <a:buChar char="☞"/>
            </a:pPr>
            <a:r>
              <a:rPr lang="de-DE" sz="2000" b="1" dirty="0">
                <a:solidFill>
                  <a:schemeClr val="accent6">
                    <a:lumMod val="50000"/>
                  </a:schemeClr>
                </a:solidFill>
              </a:rPr>
              <a:t>Will ich es wirklich?</a:t>
            </a:r>
          </a:p>
          <a:p>
            <a:pPr marL="457200" indent="-457200">
              <a:buFont typeface=".Hiragino Kaku Gothic Interface W3"/>
              <a:buChar char="☞"/>
            </a:pPr>
            <a:r>
              <a:rPr lang="de-DE" sz="2000" b="1" dirty="0">
                <a:solidFill>
                  <a:schemeClr val="accent6">
                    <a:lumMod val="50000"/>
                  </a:schemeClr>
                </a:solidFill>
              </a:rPr>
              <a:t>Freude beim Vorstellen?</a:t>
            </a:r>
          </a:p>
          <a:p>
            <a:pPr marL="457200" indent="-457200">
              <a:buFont typeface=".Hiragino Kaku Gothic Interface W3"/>
              <a:buChar char="☞"/>
            </a:pPr>
            <a:r>
              <a:rPr lang="de-DE" sz="2000" b="1" dirty="0">
                <a:solidFill>
                  <a:schemeClr val="accent6">
                    <a:lumMod val="50000"/>
                  </a:schemeClr>
                </a:solidFill>
              </a:rPr>
              <a:t>Zielerreichung positiv?</a:t>
            </a:r>
          </a:p>
          <a:p>
            <a:pPr marL="457200" indent="-457200">
              <a:buFont typeface=".Hiragino Kaku Gothic Interface W3"/>
              <a:buChar char="☞"/>
            </a:pPr>
            <a:endParaRPr lang="de-DE" sz="2000" b="1" dirty="0">
              <a:solidFill>
                <a:schemeClr val="accent6">
                  <a:lumMod val="50000"/>
                </a:schemeClr>
              </a:solidFill>
            </a:endParaRPr>
          </a:p>
        </p:txBody>
      </p:sp>
      <p:sp>
        <p:nvSpPr>
          <p:cNvPr id="18" name="Textfeld 17">
            <a:extLst>
              <a:ext uri="{FF2B5EF4-FFF2-40B4-BE49-F238E27FC236}">
                <a16:creationId xmlns:a16="http://schemas.microsoft.com/office/drawing/2014/main" id="{D5717236-D524-4D4F-B78B-DF009BBCDEB0}"/>
              </a:ext>
            </a:extLst>
          </p:cNvPr>
          <p:cNvSpPr txBox="1"/>
          <p:nvPr/>
        </p:nvSpPr>
        <p:spPr>
          <a:xfrm>
            <a:off x="2018055" y="1451232"/>
            <a:ext cx="1850956" cy="584775"/>
          </a:xfrm>
          <a:prstGeom prst="rect">
            <a:avLst/>
          </a:prstGeom>
          <a:noFill/>
        </p:spPr>
        <p:txBody>
          <a:bodyPr wrap="none" rtlCol="0">
            <a:spAutoFit/>
          </a:bodyPr>
          <a:lstStyle/>
          <a:p>
            <a:r>
              <a:rPr lang="de-DE" sz="3200" b="1" dirty="0">
                <a:solidFill>
                  <a:schemeClr val="bg1">
                    <a:lumMod val="65000"/>
                  </a:schemeClr>
                </a:solidFill>
              </a:rPr>
              <a:t>Spezifisch</a:t>
            </a:r>
          </a:p>
        </p:txBody>
      </p:sp>
      <p:sp>
        <p:nvSpPr>
          <p:cNvPr id="19" name="Textfeld 18">
            <a:extLst>
              <a:ext uri="{FF2B5EF4-FFF2-40B4-BE49-F238E27FC236}">
                <a16:creationId xmlns:a16="http://schemas.microsoft.com/office/drawing/2014/main" id="{57168338-7331-3C46-873A-F616DF1279C7}"/>
              </a:ext>
            </a:extLst>
          </p:cNvPr>
          <p:cNvSpPr txBox="1"/>
          <p:nvPr/>
        </p:nvSpPr>
        <p:spPr>
          <a:xfrm>
            <a:off x="2007783" y="2397248"/>
            <a:ext cx="1645002" cy="584775"/>
          </a:xfrm>
          <a:prstGeom prst="rect">
            <a:avLst/>
          </a:prstGeom>
          <a:noFill/>
        </p:spPr>
        <p:txBody>
          <a:bodyPr wrap="none" rtlCol="0">
            <a:spAutoFit/>
          </a:bodyPr>
          <a:lstStyle/>
          <a:p>
            <a:r>
              <a:rPr lang="de-DE" sz="3200" b="1" dirty="0">
                <a:solidFill>
                  <a:schemeClr val="bg1">
                    <a:lumMod val="65000"/>
                  </a:schemeClr>
                </a:solidFill>
              </a:rPr>
              <a:t>Messbar</a:t>
            </a:r>
          </a:p>
        </p:txBody>
      </p:sp>
      <p:sp>
        <p:nvSpPr>
          <p:cNvPr id="20" name="Textfeld 19">
            <a:extLst>
              <a:ext uri="{FF2B5EF4-FFF2-40B4-BE49-F238E27FC236}">
                <a16:creationId xmlns:a16="http://schemas.microsoft.com/office/drawing/2014/main" id="{FD540F32-5C5E-AF4F-85A8-23F5EEC76134}"/>
              </a:ext>
            </a:extLst>
          </p:cNvPr>
          <p:cNvSpPr txBox="1"/>
          <p:nvPr/>
        </p:nvSpPr>
        <p:spPr>
          <a:xfrm>
            <a:off x="2107214" y="3365908"/>
            <a:ext cx="1672637" cy="584775"/>
          </a:xfrm>
          <a:prstGeom prst="rect">
            <a:avLst/>
          </a:prstGeom>
          <a:noFill/>
        </p:spPr>
        <p:txBody>
          <a:bodyPr wrap="none" rtlCol="0">
            <a:spAutoFit/>
          </a:bodyPr>
          <a:lstStyle/>
          <a:p>
            <a:r>
              <a:rPr lang="de-DE" sz="3200" b="1" dirty="0">
                <a:solidFill>
                  <a:schemeClr val="accent2"/>
                </a:solidFill>
              </a:rPr>
              <a:t>Attraktiv</a:t>
            </a:r>
          </a:p>
        </p:txBody>
      </p:sp>
      <p:sp>
        <p:nvSpPr>
          <p:cNvPr id="21" name="Textfeld 20">
            <a:extLst>
              <a:ext uri="{FF2B5EF4-FFF2-40B4-BE49-F238E27FC236}">
                <a16:creationId xmlns:a16="http://schemas.microsoft.com/office/drawing/2014/main" id="{0DE26A9F-EE3F-5D47-9688-9A3CF15FA185}"/>
              </a:ext>
            </a:extLst>
          </p:cNvPr>
          <p:cNvSpPr txBox="1"/>
          <p:nvPr/>
        </p:nvSpPr>
        <p:spPr>
          <a:xfrm>
            <a:off x="2038647" y="4334568"/>
            <a:ext cx="1977401" cy="584775"/>
          </a:xfrm>
          <a:prstGeom prst="rect">
            <a:avLst/>
          </a:prstGeom>
          <a:noFill/>
        </p:spPr>
        <p:txBody>
          <a:bodyPr wrap="none" rtlCol="0">
            <a:spAutoFit/>
          </a:bodyPr>
          <a:lstStyle/>
          <a:p>
            <a:r>
              <a:rPr lang="de-DE" sz="3200" b="1" dirty="0">
                <a:solidFill>
                  <a:schemeClr val="bg1">
                    <a:lumMod val="65000"/>
                  </a:schemeClr>
                </a:solidFill>
              </a:rPr>
              <a:t>Realistisch</a:t>
            </a:r>
          </a:p>
        </p:txBody>
      </p:sp>
      <p:sp>
        <p:nvSpPr>
          <p:cNvPr id="22" name="Textfeld 21">
            <a:extLst>
              <a:ext uri="{FF2B5EF4-FFF2-40B4-BE49-F238E27FC236}">
                <a16:creationId xmlns:a16="http://schemas.microsoft.com/office/drawing/2014/main" id="{52E00982-CC83-5F49-AAE4-7060E6A3EB0C}"/>
              </a:ext>
            </a:extLst>
          </p:cNvPr>
          <p:cNvSpPr txBox="1"/>
          <p:nvPr/>
        </p:nvSpPr>
        <p:spPr>
          <a:xfrm>
            <a:off x="2038647" y="5343708"/>
            <a:ext cx="1955792" cy="584775"/>
          </a:xfrm>
          <a:prstGeom prst="rect">
            <a:avLst/>
          </a:prstGeom>
          <a:noFill/>
        </p:spPr>
        <p:txBody>
          <a:bodyPr wrap="none" rtlCol="0">
            <a:spAutoFit/>
          </a:bodyPr>
          <a:lstStyle/>
          <a:p>
            <a:r>
              <a:rPr lang="de-DE" sz="3200" b="1" dirty="0">
                <a:solidFill>
                  <a:schemeClr val="bg1">
                    <a:lumMod val="65000"/>
                  </a:schemeClr>
                </a:solidFill>
              </a:rPr>
              <a:t>Terminiert</a:t>
            </a:r>
          </a:p>
        </p:txBody>
      </p:sp>
    </p:spTree>
    <p:extLst>
      <p:ext uri="{BB962C8B-B14F-4D97-AF65-F5344CB8AC3E}">
        <p14:creationId xmlns:p14="http://schemas.microsoft.com/office/powerpoint/2010/main" val="29411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CF6E4D6-E572-7040-9441-66CAF9D601E4}"/>
              </a:ext>
            </a:extLst>
          </p:cNvPr>
          <p:cNvSpPr txBox="1"/>
          <p:nvPr/>
        </p:nvSpPr>
        <p:spPr>
          <a:xfrm>
            <a:off x="799268" y="628326"/>
            <a:ext cx="7949196" cy="461665"/>
          </a:xfrm>
          <a:prstGeom prst="rect">
            <a:avLst/>
          </a:prstGeom>
          <a:solidFill>
            <a:srgbClr val="FFC000"/>
          </a:solidFill>
          <a:ln w="15875">
            <a:solidFill>
              <a:schemeClr val="accent2"/>
            </a:solidFill>
          </a:ln>
        </p:spPr>
        <p:txBody>
          <a:bodyPr wrap="square" rtlCol="0">
            <a:spAutoFit/>
          </a:bodyPr>
          <a:lstStyle/>
          <a:p>
            <a:pPr algn="ctr"/>
            <a:r>
              <a:rPr lang="de-DE" sz="2400" b="1" dirty="0">
                <a:solidFill>
                  <a:schemeClr val="accent6">
                    <a:lumMod val="50000"/>
                  </a:schemeClr>
                </a:solidFill>
              </a:rPr>
              <a:t>Ziele formulieren nach den SMART-Kriterien in 5 Schritten</a:t>
            </a:r>
          </a:p>
        </p:txBody>
      </p:sp>
      <p:sp>
        <p:nvSpPr>
          <p:cNvPr id="6" name="Oval 5">
            <a:extLst>
              <a:ext uri="{FF2B5EF4-FFF2-40B4-BE49-F238E27FC236}">
                <a16:creationId xmlns:a16="http://schemas.microsoft.com/office/drawing/2014/main" id="{9CD7378C-2298-DC43-BFB2-E1C90D4BC734}"/>
              </a:ext>
            </a:extLst>
          </p:cNvPr>
          <p:cNvSpPr/>
          <p:nvPr/>
        </p:nvSpPr>
        <p:spPr>
          <a:xfrm>
            <a:off x="759886" y="1358428"/>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S</a:t>
            </a:r>
            <a:endParaRPr lang="de-DE" b="1" dirty="0">
              <a:solidFill>
                <a:schemeClr val="accent6">
                  <a:lumMod val="50000"/>
                </a:schemeClr>
              </a:solidFill>
            </a:endParaRPr>
          </a:p>
        </p:txBody>
      </p:sp>
      <p:sp>
        <p:nvSpPr>
          <p:cNvPr id="7" name="Oval 6">
            <a:extLst>
              <a:ext uri="{FF2B5EF4-FFF2-40B4-BE49-F238E27FC236}">
                <a16:creationId xmlns:a16="http://schemas.microsoft.com/office/drawing/2014/main" id="{1353D7B3-1001-E941-8984-8000A8AA772A}"/>
              </a:ext>
            </a:extLst>
          </p:cNvPr>
          <p:cNvSpPr/>
          <p:nvPr/>
        </p:nvSpPr>
        <p:spPr>
          <a:xfrm>
            <a:off x="759886" y="231246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M</a:t>
            </a:r>
            <a:endParaRPr lang="de-DE" b="1" dirty="0">
              <a:solidFill>
                <a:schemeClr val="accent6">
                  <a:lumMod val="50000"/>
                </a:schemeClr>
              </a:solidFill>
            </a:endParaRPr>
          </a:p>
        </p:txBody>
      </p:sp>
      <p:sp>
        <p:nvSpPr>
          <p:cNvPr id="8" name="Oval 7">
            <a:extLst>
              <a:ext uri="{FF2B5EF4-FFF2-40B4-BE49-F238E27FC236}">
                <a16:creationId xmlns:a16="http://schemas.microsoft.com/office/drawing/2014/main" id="{DE46382D-5C0D-7F41-9231-E4654594F6D2}"/>
              </a:ext>
            </a:extLst>
          </p:cNvPr>
          <p:cNvSpPr/>
          <p:nvPr/>
        </p:nvSpPr>
        <p:spPr>
          <a:xfrm>
            <a:off x="759886" y="3266492"/>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A</a:t>
            </a:r>
            <a:endParaRPr lang="de-DE" b="1" dirty="0">
              <a:solidFill>
                <a:schemeClr val="accent6">
                  <a:lumMod val="50000"/>
                </a:schemeClr>
              </a:solidFill>
            </a:endParaRPr>
          </a:p>
        </p:txBody>
      </p:sp>
      <p:sp>
        <p:nvSpPr>
          <p:cNvPr id="9" name="Oval 8">
            <a:extLst>
              <a:ext uri="{FF2B5EF4-FFF2-40B4-BE49-F238E27FC236}">
                <a16:creationId xmlns:a16="http://schemas.microsoft.com/office/drawing/2014/main" id="{3DE7C1FB-C1B2-C345-9F10-E6726E38D3DF}"/>
              </a:ext>
            </a:extLst>
          </p:cNvPr>
          <p:cNvSpPr/>
          <p:nvPr/>
        </p:nvSpPr>
        <p:spPr>
          <a:xfrm>
            <a:off x="759886" y="422854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R</a:t>
            </a:r>
            <a:endParaRPr lang="de-DE" b="1" dirty="0">
              <a:solidFill>
                <a:schemeClr val="accent6">
                  <a:lumMod val="50000"/>
                </a:schemeClr>
              </a:solidFill>
            </a:endParaRPr>
          </a:p>
        </p:txBody>
      </p:sp>
      <p:sp>
        <p:nvSpPr>
          <p:cNvPr id="10" name="Oval 9">
            <a:extLst>
              <a:ext uri="{FF2B5EF4-FFF2-40B4-BE49-F238E27FC236}">
                <a16:creationId xmlns:a16="http://schemas.microsoft.com/office/drawing/2014/main" id="{88B7BFC0-E017-9742-8193-E8D748F13B83}"/>
              </a:ext>
            </a:extLst>
          </p:cNvPr>
          <p:cNvSpPr/>
          <p:nvPr/>
        </p:nvSpPr>
        <p:spPr>
          <a:xfrm>
            <a:off x="759886" y="5250904"/>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T</a:t>
            </a:r>
            <a:endParaRPr lang="de-DE" b="1" dirty="0">
              <a:solidFill>
                <a:schemeClr val="accent6">
                  <a:lumMod val="50000"/>
                </a:schemeClr>
              </a:solidFill>
            </a:endParaRPr>
          </a:p>
        </p:txBody>
      </p:sp>
      <p:sp>
        <p:nvSpPr>
          <p:cNvPr id="14" name="Textfeld 13">
            <a:extLst>
              <a:ext uri="{FF2B5EF4-FFF2-40B4-BE49-F238E27FC236}">
                <a16:creationId xmlns:a16="http://schemas.microsoft.com/office/drawing/2014/main" id="{3BA6942F-2A3F-7D42-99A3-D008466C9F15}"/>
              </a:ext>
            </a:extLst>
          </p:cNvPr>
          <p:cNvSpPr txBox="1"/>
          <p:nvPr/>
        </p:nvSpPr>
        <p:spPr>
          <a:xfrm>
            <a:off x="2038647" y="3367256"/>
            <a:ext cx="1672637" cy="584775"/>
          </a:xfrm>
          <a:prstGeom prst="rect">
            <a:avLst/>
          </a:prstGeom>
          <a:noFill/>
        </p:spPr>
        <p:txBody>
          <a:bodyPr wrap="none" rtlCol="0">
            <a:spAutoFit/>
          </a:bodyPr>
          <a:lstStyle/>
          <a:p>
            <a:r>
              <a:rPr lang="de-DE" sz="3200" b="1" dirty="0">
                <a:solidFill>
                  <a:schemeClr val="accent6">
                    <a:lumMod val="50000"/>
                  </a:schemeClr>
                </a:solidFill>
              </a:rPr>
              <a:t>Attraktiv</a:t>
            </a:r>
          </a:p>
        </p:txBody>
      </p:sp>
      <p:sp>
        <p:nvSpPr>
          <p:cNvPr id="17" name="Textfeld 16">
            <a:extLst>
              <a:ext uri="{FF2B5EF4-FFF2-40B4-BE49-F238E27FC236}">
                <a16:creationId xmlns:a16="http://schemas.microsoft.com/office/drawing/2014/main" id="{704D394F-6AF4-2B44-B029-C83B2DB7947D}"/>
              </a:ext>
            </a:extLst>
          </p:cNvPr>
          <p:cNvSpPr txBox="1"/>
          <p:nvPr/>
        </p:nvSpPr>
        <p:spPr>
          <a:xfrm>
            <a:off x="4088993" y="4183941"/>
            <a:ext cx="4661924" cy="1384995"/>
          </a:xfrm>
          <a:prstGeom prst="rect">
            <a:avLst/>
          </a:prstGeom>
          <a:noFill/>
        </p:spPr>
        <p:txBody>
          <a:bodyPr wrap="square" rtlCol="0">
            <a:spAutoFit/>
          </a:bodyPr>
          <a:lstStyle/>
          <a:p>
            <a:pPr marL="457200" indent="-457200">
              <a:buFont typeface=".Hiragino Kaku Gothic Interface W3"/>
              <a:buChar char="☞"/>
            </a:pPr>
            <a:r>
              <a:rPr lang="de-DE" sz="2800" b="1" dirty="0">
                <a:solidFill>
                  <a:schemeClr val="accent6">
                    <a:lumMod val="50000"/>
                  </a:schemeClr>
                </a:solidFill>
              </a:rPr>
              <a:t>Ist das Ziel erreichbar?</a:t>
            </a:r>
          </a:p>
          <a:p>
            <a:pPr marL="457200" indent="-457200">
              <a:buFont typeface=".Hiragino Kaku Gothic Interface W3"/>
              <a:buChar char="☞"/>
            </a:pPr>
            <a:r>
              <a:rPr lang="de-DE" sz="2800" b="1" dirty="0">
                <a:solidFill>
                  <a:schemeClr val="accent6">
                    <a:lumMod val="50000"/>
                  </a:schemeClr>
                </a:solidFill>
              </a:rPr>
              <a:t>Reicht die Zeit?</a:t>
            </a:r>
          </a:p>
          <a:p>
            <a:pPr marL="457200" indent="-457200">
              <a:buFont typeface=".Hiragino Kaku Gothic Interface W3"/>
              <a:buChar char="☞"/>
            </a:pPr>
            <a:r>
              <a:rPr lang="de-DE" sz="2800" b="1" dirty="0">
                <a:solidFill>
                  <a:schemeClr val="accent6">
                    <a:lumMod val="50000"/>
                  </a:schemeClr>
                </a:solidFill>
              </a:rPr>
              <a:t>Bin ich motiviert genug?</a:t>
            </a:r>
          </a:p>
        </p:txBody>
      </p:sp>
      <p:sp>
        <p:nvSpPr>
          <p:cNvPr id="18" name="Textfeld 17">
            <a:extLst>
              <a:ext uri="{FF2B5EF4-FFF2-40B4-BE49-F238E27FC236}">
                <a16:creationId xmlns:a16="http://schemas.microsoft.com/office/drawing/2014/main" id="{815E6517-5910-2746-BF69-3BB398FC4898}"/>
              </a:ext>
            </a:extLst>
          </p:cNvPr>
          <p:cNvSpPr txBox="1"/>
          <p:nvPr/>
        </p:nvSpPr>
        <p:spPr>
          <a:xfrm>
            <a:off x="2018055" y="1451232"/>
            <a:ext cx="1850956" cy="584775"/>
          </a:xfrm>
          <a:prstGeom prst="rect">
            <a:avLst/>
          </a:prstGeom>
          <a:noFill/>
        </p:spPr>
        <p:txBody>
          <a:bodyPr wrap="none" rtlCol="0">
            <a:spAutoFit/>
          </a:bodyPr>
          <a:lstStyle/>
          <a:p>
            <a:r>
              <a:rPr lang="de-DE" sz="3200" b="1" dirty="0">
                <a:solidFill>
                  <a:schemeClr val="bg1">
                    <a:lumMod val="65000"/>
                  </a:schemeClr>
                </a:solidFill>
              </a:rPr>
              <a:t>Spezifisch</a:t>
            </a:r>
          </a:p>
        </p:txBody>
      </p:sp>
      <p:sp>
        <p:nvSpPr>
          <p:cNvPr id="19" name="Textfeld 18">
            <a:extLst>
              <a:ext uri="{FF2B5EF4-FFF2-40B4-BE49-F238E27FC236}">
                <a16:creationId xmlns:a16="http://schemas.microsoft.com/office/drawing/2014/main" id="{2ABB4D10-7BC5-CD47-AE34-9681A6497A9E}"/>
              </a:ext>
            </a:extLst>
          </p:cNvPr>
          <p:cNvSpPr txBox="1"/>
          <p:nvPr/>
        </p:nvSpPr>
        <p:spPr>
          <a:xfrm>
            <a:off x="2007783" y="2397248"/>
            <a:ext cx="1645002" cy="584775"/>
          </a:xfrm>
          <a:prstGeom prst="rect">
            <a:avLst/>
          </a:prstGeom>
          <a:noFill/>
        </p:spPr>
        <p:txBody>
          <a:bodyPr wrap="none" rtlCol="0">
            <a:spAutoFit/>
          </a:bodyPr>
          <a:lstStyle/>
          <a:p>
            <a:r>
              <a:rPr lang="de-DE" sz="3200" b="1" dirty="0">
                <a:solidFill>
                  <a:schemeClr val="bg1">
                    <a:lumMod val="65000"/>
                  </a:schemeClr>
                </a:solidFill>
              </a:rPr>
              <a:t>Messbar</a:t>
            </a:r>
          </a:p>
        </p:txBody>
      </p:sp>
      <p:sp>
        <p:nvSpPr>
          <p:cNvPr id="20" name="Textfeld 19">
            <a:extLst>
              <a:ext uri="{FF2B5EF4-FFF2-40B4-BE49-F238E27FC236}">
                <a16:creationId xmlns:a16="http://schemas.microsoft.com/office/drawing/2014/main" id="{03C620B1-A8A9-824E-890E-A3018DF098FA}"/>
              </a:ext>
            </a:extLst>
          </p:cNvPr>
          <p:cNvSpPr txBox="1"/>
          <p:nvPr/>
        </p:nvSpPr>
        <p:spPr>
          <a:xfrm>
            <a:off x="2038647" y="3367256"/>
            <a:ext cx="1672637" cy="584775"/>
          </a:xfrm>
          <a:prstGeom prst="rect">
            <a:avLst/>
          </a:prstGeom>
          <a:noFill/>
        </p:spPr>
        <p:txBody>
          <a:bodyPr wrap="none" rtlCol="0">
            <a:spAutoFit/>
          </a:bodyPr>
          <a:lstStyle/>
          <a:p>
            <a:r>
              <a:rPr lang="de-DE" sz="3200" b="1" dirty="0">
                <a:solidFill>
                  <a:schemeClr val="bg1">
                    <a:lumMod val="65000"/>
                  </a:schemeClr>
                </a:solidFill>
              </a:rPr>
              <a:t>Attraktiv</a:t>
            </a:r>
          </a:p>
        </p:txBody>
      </p:sp>
      <p:sp>
        <p:nvSpPr>
          <p:cNvPr id="21" name="Textfeld 20">
            <a:extLst>
              <a:ext uri="{FF2B5EF4-FFF2-40B4-BE49-F238E27FC236}">
                <a16:creationId xmlns:a16="http://schemas.microsoft.com/office/drawing/2014/main" id="{9270649E-A0E9-D94A-95C1-B907A829913A}"/>
              </a:ext>
            </a:extLst>
          </p:cNvPr>
          <p:cNvSpPr txBox="1"/>
          <p:nvPr/>
        </p:nvSpPr>
        <p:spPr>
          <a:xfrm>
            <a:off x="2038647" y="4334568"/>
            <a:ext cx="1977401" cy="584775"/>
          </a:xfrm>
          <a:prstGeom prst="rect">
            <a:avLst/>
          </a:prstGeom>
          <a:noFill/>
        </p:spPr>
        <p:txBody>
          <a:bodyPr wrap="none" rtlCol="0">
            <a:spAutoFit/>
          </a:bodyPr>
          <a:lstStyle/>
          <a:p>
            <a:r>
              <a:rPr lang="de-DE" sz="3200" b="1" dirty="0">
                <a:solidFill>
                  <a:srgbClr val="AB1500"/>
                </a:solidFill>
              </a:rPr>
              <a:t>Realistisch</a:t>
            </a:r>
          </a:p>
        </p:txBody>
      </p:sp>
      <p:sp>
        <p:nvSpPr>
          <p:cNvPr id="22" name="Textfeld 21">
            <a:extLst>
              <a:ext uri="{FF2B5EF4-FFF2-40B4-BE49-F238E27FC236}">
                <a16:creationId xmlns:a16="http://schemas.microsoft.com/office/drawing/2014/main" id="{6024DAB1-EE09-A54D-A91C-92B27033B6D6}"/>
              </a:ext>
            </a:extLst>
          </p:cNvPr>
          <p:cNvSpPr txBox="1"/>
          <p:nvPr/>
        </p:nvSpPr>
        <p:spPr>
          <a:xfrm>
            <a:off x="2038647" y="5343708"/>
            <a:ext cx="1955792" cy="584775"/>
          </a:xfrm>
          <a:prstGeom prst="rect">
            <a:avLst/>
          </a:prstGeom>
          <a:noFill/>
        </p:spPr>
        <p:txBody>
          <a:bodyPr wrap="none" rtlCol="0">
            <a:spAutoFit/>
          </a:bodyPr>
          <a:lstStyle/>
          <a:p>
            <a:r>
              <a:rPr lang="de-DE" sz="3200" b="1" dirty="0">
                <a:solidFill>
                  <a:schemeClr val="bg1">
                    <a:lumMod val="65000"/>
                  </a:schemeClr>
                </a:solidFill>
              </a:rPr>
              <a:t>Terminiert</a:t>
            </a:r>
          </a:p>
        </p:txBody>
      </p:sp>
    </p:spTree>
    <p:extLst>
      <p:ext uri="{BB962C8B-B14F-4D97-AF65-F5344CB8AC3E}">
        <p14:creationId xmlns:p14="http://schemas.microsoft.com/office/powerpoint/2010/main" val="67955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EADD975-D862-E14D-A7BB-1FB69DAFC6B8}"/>
              </a:ext>
            </a:extLst>
          </p:cNvPr>
          <p:cNvSpPr txBox="1"/>
          <p:nvPr/>
        </p:nvSpPr>
        <p:spPr>
          <a:xfrm>
            <a:off x="863587" y="1085261"/>
            <a:ext cx="7416824" cy="5663089"/>
          </a:xfrm>
          <a:prstGeom prst="rect">
            <a:avLst/>
          </a:prstGeom>
          <a:noFill/>
        </p:spPr>
        <p:txBody>
          <a:bodyPr wrap="square" rtlCol="0">
            <a:spAutoFit/>
          </a:bodyPr>
          <a:lstStyle/>
          <a:p>
            <a:pPr lvl="0"/>
            <a:r>
              <a:rPr lang="de-DE" dirty="0"/>
              <a:t>Prüfen Sie Ihr Ziel mit folgender Formel: </a:t>
            </a:r>
          </a:p>
          <a:p>
            <a:pPr lvl="0"/>
            <a:endParaRPr lang="de-DE" dirty="0"/>
          </a:p>
          <a:p>
            <a:pPr lvl="0" algn="ctr"/>
            <a:r>
              <a:rPr lang="de-DE" b="1" u="sng" dirty="0"/>
              <a:t>Anreizwert x Eintrittswahrscheinlichkeit = Realitätsgrad</a:t>
            </a:r>
          </a:p>
          <a:p>
            <a:pPr lvl="0"/>
            <a:br>
              <a:rPr lang="de-DE" b="1" dirty="0"/>
            </a:br>
            <a:r>
              <a:rPr lang="de-DE" b="1" dirty="0"/>
              <a:t>1. Anreizwert messen</a:t>
            </a:r>
            <a:r>
              <a:rPr lang="de-DE" dirty="0"/>
              <a:t>: Bestimmen Sie auf einer Skala von 1-10, wie hoch der Anreiz für dieses Ziel bei Ihnen ist. </a:t>
            </a:r>
          </a:p>
          <a:p>
            <a:pPr lvl="0"/>
            <a:r>
              <a:rPr lang="de-DE" b="1" dirty="0"/>
              <a:t>2. Eintrittswahrscheinlichkeit messen</a:t>
            </a:r>
            <a:r>
              <a:rPr lang="de-DE" dirty="0"/>
              <a:t>: Bestimmen Sie auf einer Skala von 1-10 die Wahrscheinlichkeit, dass es realisierbar ist. </a:t>
            </a:r>
            <a:br>
              <a:rPr lang="de-DE" dirty="0"/>
            </a:br>
            <a:endParaRPr lang="de-DE" dirty="0"/>
          </a:p>
          <a:p>
            <a:pPr lvl="0"/>
            <a:r>
              <a:rPr lang="de-DE" dirty="0"/>
              <a:t>3. Multiplizieren Sie beide Werte. </a:t>
            </a:r>
            <a:r>
              <a:rPr lang="de-DE" b="1" dirty="0"/>
              <a:t>Das Ergebnis sollte über 50 liegen</a:t>
            </a:r>
            <a:endParaRPr lang="de-DE" dirty="0"/>
          </a:p>
          <a:p>
            <a:pPr lvl="0"/>
            <a:endParaRPr lang="de-DE" dirty="0"/>
          </a:p>
          <a:p>
            <a:r>
              <a:rPr lang="de-DE" sz="2000" b="1" dirty="0">
                <a:solidFill>
                  <a:schemeClr val="accent6">
                    <a:lumMod val="50000"/>
                  </a:schemeClr>
                </a:solidFill>
              </a:rPr>
              <a:t>Anreizwert  (__) x Eintrittswahrscheinlichkeit (__) =       ________</a:t>
            </a:r>
          </a:p>
          <a:p>
            <a:endParaRPr lang="de-DE" dirty="0"/>
          </a:p>
          <a:p>
            <a:r>
              <a:rPr lang="de-DE" dirty="0"/>
              <a:t>Beispiel 1: Ich will 100.000 Euro im Lotto gewinnen. Anreizwert 10, Eintrittswahrscheinlichkeit 1 /  10x1=10 / Ziel unrealistisch</a:t>
            </a:r>
          </a:p>
          <a:p>
            <a:br>
              <a:rPr lang="de-DE" dirty="0"/>
            </a:br>
            <a:r>
              <a:rPr lang="de-DE" dirty="0"/>
              <a:t>Beispiel 2: Ich will bis 1. Juni 2 kg abgenommen haben. Anreizwert 8, Eintrittswahrscheinlichkeit 7 / 7x8=56 / Ziel realistisch und Motivation ausreichend</a:t>
            </a:r>
          </a:p>
          <a:p>
            <a:endParaRPr lang="de-DE" dirty="0"/>
          </a:p>
        </p:txBody>
      </p:sp>
      <p:sp>
        <p:nvSpPr>
          <p:cNvPr id="4" name="Textfeld 3">
            <a:extLst>
              <a:ext uri="{FF2B5EF4-FFF2-40B4-BE49-F238E27FC236}">
                <a16:creationId xmlns:a16="http://schemas.microsoft.com/office/drawing/2014/main" id="{F24A4AEC-3368-4D43-B58B-176243A81420}"/>
              </a:ext>
            </a:extLst>
          </p:cNvPr>
          <p:cNvSpPr txBox="1"/>
          <p:nvPr/>
        </p:nvSpPr>
        <p:spPr>
          <a:xfrm>
            <a:off x="2022872" y="500486"/>
            <a:ext cx="5098255" cy="584775"/>
          </a:xfrm>
          <a:prstGeom prst="rect">
            <a:avLst/>
          </a:prstGeom>
          <a:noFill/>
        </p:spPr>
        <p:txBody>
          <a:bodyPr wrap="none" rtlCol="0">
            <a:spAutoFit/>
          </a:bodyPr>
          <a:lstStyle/>
          <a:p>
            <a:r>
              <a:rPr lang="de-DE" sz="3200" b="1" dirty="0">
                <a:solidFill>
                  <a:schemeClr val="accent6">
                    <a:lumMod val="50000"/>
                  </a:schemeClr>
                </a:solidFill>
              </a:rPr>
              <a:t>Realitäts-Motivations-Check:</a:t>
            </a:r>
          </a:p>
        </p:txBody>
      </p:sp>
    </p:spTree>
    <p:extLst>
      <p:ext uri="{BB962C8B-B14F-4D97-AF65-F5344CB8AC3E}">
        <p14:creationId xmlns:p14="http://schemas.microsoft.com/office/powerpoint/2010/main" val="234523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CF6E4D6-E572-7040-9441-66CAF9D601E4}"/>
              </a:ext>
            </a:extLst>
          </p:cNvPr>
          <p:cNvSpPr txBox="1"/>
          <p:nvPr/>
        </p:nvSpPr>
        <p:spPr>
          <a:xfrm>
            <a:off x="799268" y="628326"/>
            <a:ext cx="7949196" cy="461665"/>
          </a:xfrm>
          <a:prstGeom prst="rect">
            <a:avLst/>
          </a:prstGeom>
          <a:solidFill>
            <a:srgbClr val="FFC000"/>
          </a:solidFill>
          <a:ln w="15875">
            <a:solidFill>
              <a:schemeClr val="accent2"/>
            </a:solidFill>
          </a:ln>
        </p:spPr>
        <p:txBody>
          <a:bodyPr wrap="square" rtlCol="0">
            <a:spAutoFit/>
          </a:bodyPr>
          <a:lstStyle/>
          <a:p>
            <a:pPr algn="ctr"/>
            <a:r>
              <a:rPr lang="de-DE" sz="2400" b="1" dirty="0">
                <a:solidFill>
                  <a:schemeClr val="accent6">
                    <a:lumMod val="50000"/>
                  </a:schemeClr>
                </a:solidFill>
              </a:rPr>
              <a:t>Ziele formulieren nach den SMART-Kriterien in 5 Schritten</a:t>
            </a:r>
          </a:p>
        </p:txBody>
      </p:sp>
      <p:sp>
        <p:nvSpPr>
          <p:cNvPr id="6" name="Oval 5">
            <a:extLst>
              <a:ext uri="{FF2B5EF4-FFF2-40B4-BE49-F238E27FC236}">
                <a16:creationId xmlns:a16="http://schemas.microsoft.com/office/drawing/2014/main" id="{9CD7378C-2298-DC43-BFB2-E1C90D4BC734}"/>
              </a:ext>
            </a:extLst>
          </p:cNvPr>
          <p:cNvSpPr/>
          <p:nvPr/>
        </p:nvSpPr>
        <p:spPr>
          <a:xfrm>
            <a:off x="759886" y="1358428"/>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S</a:t>
            </a:r>
            <a:endParaRPr lang="de-DE" b="1" dirty="0">
              <a:solidFill>
                <a:schemeClr val="accent6">
                  <a:lumMod val="50000"/>
                </a:schemeClr>
              </a:solidFill>
            </a:endParaRPr>
          </a:p>
        </p:txBody>
      </p:sp>
      <p:sp>
        <p:nvSpPr>
          <p:cNvPr id="7" name="Oval 6">
            <a:extLst>
              <a:ext uri="{FF2B5EF4-FFF2-40B4-BE49-F238E27FC236}">
                <a16:creationId xmlns:a16="http://schemas.microsoft.com/office/drawing/2014/main" id="{1353D7B3-1001-E941-8984-8000A8AA772A}"/>
              </a:ext>
            </a:extLst>
          </p:cNvPr>
          <p:cNvSpPr/>
          <p:nvPr/>
        </p:nvSpPr>
        <p:spPr>
          <a:xfrm>
            <a:off x="759886" y="231246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M</a:t>
            </a:r>
            <a:endParaRPr lang="de-DE" b="1" dirty="0">
              <a:solidFill>
                <a:schemeClr val="accent6">
                  <a:lumMod val="50000"/>
                </a:schemeClr>
              </a:solidFill>
            </a:endParaRPr>
          </a:p>
        </p:txBody>
      </p:sp>
      <p:sp>
        <p:nvSpPr>
          <p:cNvPr id="8" name="Oval 7">
            <a:extLst>
              <a:ext uri="{FF2B5EF4-FFF2-40B4-BE49-F238E27FC236}">
                <a16:creationId xmlns:a16="http://schemas.microsoft.com/office/drawing/2014/main" id="{DE46382D-5C0D-7F41-9231-E4654594F6D2}"/>
              </a:ext>
            </a:extLst>
          </p:cNvPr>
          <p:cNvSpPr/>
          <p:nvPr/>
        </p:nvSpPr>
        <p:spPr>
          <a:xfrm>
            <a:off x="759886" y="3266492"/>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A</a:t>
            </a:r>
            <a:endParaRPr lang="de-DE" b="1" dirty="0">
              <a:solidFill>
                <a:schemeClr val="accent6">
                  <a:lumMod val="50000"/>
                </a:schemeClr>
              </a:solidFill>
            </a:endParaRPr>
          </a:p>
        </p:txBody>
      </p:sp>
      <p:sp>
        <p:nvSpPr>
          <p:cNvPr id="9" name="Oval 8">
            <a:extLst>
              <a:ext uri="{FF2B5EF4-FFF2-40B4-BE49-F238E27FC236}">
                <a16:creationId xmlns:a16="http://schemas.microsoft.com/office/drawing/2014/main" id="{3DE7C1FB-C1B2-C345-9F10-E6726E38D3DF}"/>
              </a:ext>
            </a:extLst>
          </p:cNvPr>
          <p:cNvSpPr/>
          <p:nvPr/>
        </p:nvSpPr>
        <p:spPr>
          <a:xfrm>
            <a:off x="759886" y="4228540"/>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R</a:t>
            </a:r>
            <a:endParaRPr lang="de-DE" b="1" dirty="0">
              <a:solidFill>
                <a:schemeClr val="accent6">
                  <a:lumMod val="50000"/>
                </a:schemeClr>
              </a:solidFill>
            </a:endParaRPr>
          </a:p>
        </p:txBody>
      </p:sp>
      <p:sp>
        <p:nvSpPr>
          <p:cNvPr id="10" name="Oval 9">
            <a:extLst>
              <a:ext uri="{FF2B5EF4-FFF2-40B4-BE49-F238E27FC236}">
                <a16:creationId xmlns:a16="http://schemas.microsoft.com/office/drawing/2014/main" id="{88B7BFC0-E017-9742-8193-E8D748F13B83}"/>
              </a:ext>
            </a:extLst>
          </p:cNvPr>
          <p:cNvSpPr/>
          <p:nvPr/>
        </p:nvSpPr>
        <p:spPr>
          <a:xfrm>
            <a:off x="759886" y="5250904"/>
            <a:ext cx="792088" cy="77038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600" b="1" dirty="0">
                <a:solidFill>
                  <a:schemeClr val="accent6">
                    <a:lumMod val="50000"/>
                  </a:schemeClr>
                </a:solidFill>
              </a:rPr>
              <a:t>T</a:t>
            </a:r>
            <a:endParaRPr lang="de-DE" b="1" dirty="0">
              <a:solidFill>
                <a:schemeClr val="accent6">
                  <a:lumMod val="50000"/>
                </a:schemeClr>
              </a:solidFill>
            </a:endParaRPr>
          </a:p>
        </p:txBody>
      </p:sp>
      <p:sp>
        <p:nvSpPr>
          <p:cNvPr id="17" name="Textfeld 16">
            <a:extLst>
              <a:ext uri="{FF2B5EF4-FFF2-40B4-BE49-F238E27FC236}">
                <a16:creationId xmlns:a16="http://schemas.microsoft.com/office/drawing/2014/main" id="{608CB79E-B005-8C4F-8C98-8DBC7BD87F1E}"/>
              </a:ext>
            </a:extLst>
          </p:cNvPr>
          <p:cNvSpPr txBox="1"/>
          <p:nvPr/>
        </p:nvSpPr>
        <p:spPr>
          <a:xfrm>
            <a:off x="2184034" y="5343706"/>
            <a:ext cx="1955792" cy="584775"/>
          </a:xfrm>
          <a:prstGeom prst="rect">
            <a:avLst/>
          </a:prstGeom>
          <a:noFill/>
        </p:spPr>
        <p:txBody>
          <a:bodyPr wrap="none" rtlCol="0">
            <a:spAutoFit/>
          </a:bodyPr>
          <a:lstStyle/>
          <a:p>
            <a:r>
              <a:rPr lang="de-DE" sz="3200" b="1" dirty="0">
                <a:solidFill>
                  <a:schemeClr val="accent6">
                    <a:lumMod val="50000"/>
                  </a:schemeClr>
                </a:solidFill>
              </a:rPr>
              <a:t>Terminiert</a:t>
            </a:r>
          </a:p>
        </p:txBody>
      </p:sp>
      <p:sp>
        <p:nvSpPr>
          <p:cNvPr id="19" name="Textfeld 18">
            <a:extLst>
              <a:ext uri="{FF2B5EF4-FFF2-40B4-BE49-F238E27FC236}">
                <a16:creationId xmlns:a16="http://schemas.microsoft.com/office/drawing/2014/main" id="{CF2D6B62-DE8B-D446-A617-2415FE0E424A}"/>
              </a:ext>
            </a:extLst>
          </p:cNvPr>
          <p:cNvSpPr txBox="1"/>
          <p:nvPr/>
        </p:nvSpPr>
        <p:spPr>
          <a:xfrm>
            <a:off x="4510182" y="4868159"/>
            <a:ext cx="4661924" cy="1384995"/>
          </a:xfrm>
          <a:prstGeom prst="rect">
            <a:avLst/>
          </a:prstGeom>
          <a:noFill/>
        </p:spPr>
        <p:txBody>
          <a:bodyPr wrap="square" rtlCol="0">
            <a:spAutoFit/>
          </a:bodyPr>
          <a:lstStyle/>
          <a:p>
            <a:pPr marL="457200" indent="-457200">
              <a:buFont typeface=".Hiragino Kaku Gothic Interface W3"/>
              <a:buChar char="☞"/>
            </a:pPr>
            <a:r>
              <a:rPr lang="de-DE" sz="2800" b="1" dirty="0">
                <a:solidFill>
                  <a:schemeClr val="accent6">
                    <a:lumMod val="50000"/>
                  </a:schemeClr>
                </a:solidFill>
              </a:rPr>
              <a:t>Konkretes Datum</a:t>
            </a:r>
          </a:p>
          <a:p>
            <a:pPr marL="457200" indent="-457200">
              <a:buFont typeface=".Hiragino Kaku Gothic Interface W3"/>
              <a:buChar char="☞"/>
            </a:pPr>
            <a:r>
              <a:rPr lang="de-DE" sz="2800" b="1" dirty="0">
                <a:solidFill>
                  <a:schemeClr val="accent6">
                    <a:lumMod val="50000"/>
                  </a:schemeClr>
                </a:solidFill>
              </a:rPr>
              <a:t>Möglichst </a:t>
            </a:r>
            <a:r>
              <a:rPr lang="de-DE" sz="2800" b="1" dirty="0" err="1">
                <a:solidFill>
                  <a:schemeClr val="accent6">
                    <a:lumMod val="50000"/>
                  </a:schemeClr>
                </a:solidFill>
              </a:rPr>
              <a:t>taggenau</a:t>
            </a:r>
            <a:endParaRPr lang="de-DE" sz="2800" b="1" dirty="0">
              <a:solidFill>
                <a:schemeClr val="accent6">
                  <a:lumMod val="50000"/>
                </a:schemeClr>
              </a:solidFill>
            </a:endParaRPr>
          </a:p>
          <a:p>
            <a:pPr marL="457200" indent="-457200">
              <a:buFont typeface=".Hiragino Kaku Gothic Interface W3"/>
              <a:buChar char="☞"/>
            </a:pPr>
            <a:r>
              <a:rPr lang="de-DE" sz="2800" b="1" dirty="0">
                <a:solidFill>
                  <a:schemeClr val="accent6">
                    <a:lumMod val="50000"/>
                  </a:schemeClr>
                </a:solidFill>
              </a:rPr>
              <a:t>Belohnung einplanen</a:t>
            </a:r>
          </a:p>
        </p:txBody>
      </p:sp>
      <p:sp>
        <p:nvSpPr>
          <p:cNvPr id="20" name="Textfeld 19">
            <a:extLst>
              <a:ext uri="{FF2B5EF4-FFF2-40B4-BE49-F238E27FC236}">
                <a16:creationId xmlns:a16="http://schemas.microsoft.com/office/drawing/2014/main" id="{7A4D3F35-7BFC-604E-A799-399A71819564}"/>
              </a:ext>
            </a:extLst>
          </p:cNvPr>
          <p:cNvSpPr txBox="1"/>
          <p:nvPr/>
        </p:nvSpPr>
        <p:spPr>
          <a:xfrm>
            <a:off x="2170455" y="1603632"/>
            <a:ext cx="1850956" cy="584775"/>
          </a:xfrm>
          <a:prstGeom prst="rect">
            <a:avLst/>
          </a:prstGeom>
          <a:noFill/>
        </p:spPr>
        <p:txBody>
          <a:bodyPr wrap="none" rtlCol="0">
            <a:spAutoFit/>
          </a:bodyPr>
          <a:lstStyle/>
          <a:p>
            <a:r>
              <a:rPr lang="de-DE" sz="3200" b="1" dirty="0">
                <a:solidFill>
                  <a:schemeClr val="bg1">
                    <a:lumMod val="65000"/>
                  </a:schemeClr>
                </a:solidFill>
              </a:rPr>
              <a:t>Spezifisch</a:t>
            </a:r>
          </a:p>
        </p:txBody>
      </p:sp>
      <p:sp>
        <p:nvSpPr>
          <p:cNvPr id="21" name="Textfeld 20">
            <a:extLst>
              <a:ext uri="{FF2B5EF4-FFF2-40B4-BE49-F238E27FC236}">
                <a16:creationId xmlns:a16="http://schemas.microsoft.com/office/drawing/2014/main" id="{31E57C05-9F96-DD41-A724-10993CDD440A}"/>
              </a:ext>
            </a:extLst>
          </p:cNvPr>
          <p:cNvSpPr txBox="1"/>
          <p:nvPr/>
        </p:nvSpPr>
        <p:spPr>
          <a:xfrm>
            <a:off x="2160183" y="2549648"/>
            <a:ext cx="1645002" cy="584775"/>
          </a:xfrm>
          <a:prstGeom prst="rect">
            <a:avLst/>
          </a:prstGeom>
          <a:noFill/>
        </p:spPr>
        <p:txBody>
          <a:bodyPr wrap="none" rtlCol="0">
            <a:spAutoFit/>
          </a:bodyPr>
          <a:lstStyle/>
          <a:p>
            <a:r>
              <a:rPr lang="de-DE" sz="3200" b="1" dirty="0">
                <a:solidFill>
                  <a:schemeClr val="bg1">
                    <a:lumMod val="65000"/>
                  </a:schemeClr>
                </a:solidFill>
              </a:rPr>
              <a:t>Messbar</a:t>
            </a:r>
          </a:p>
        </p:txBody>
      </p:sp>
      <p:sp>
        <p:nvSpPr>
          <p:cNvPr id="22" name="Textfeld 21">
            <a:extLst>
              <a:ext uri="{FF2B5EF4-FFF2-40B4-BE49-F238E27FC236}">
                <a16:creationId xmlns:a16="http://schemas.microsoft.com/office/drawing/2014/main" id="{C37742B8-E278-9C41-991D-9BB4E834294E}"/>
              </a:ext>
            </a:extLst>
          </p:cNvPr>
          <p:cNvSpPr txBox="1"/>
          <p:nvPr/>
        </p:nvSpPr>
        <p:spPr>
          <a:xfrm>
            <a:off x="2191047" y="3519656"/>
            <a:ext cx="1672637" cy="584775"/>
          </a:xfrm>
          <a:prstGeom prst="rect">
            <a:avLst/>
          </a:prstGeom>
          <a:noFill/>
        </p:spPr>
        <p:txBody>
          <a:bodyPr wrap="none" rtlCol="0">
            <a:spAutoFit/>
          </a:bodyPr>
          <a:lstStyle/>
          <a:p>
            <a:r>
              <a:rPr lang="de-DE" sz="3200" b="1" dirty="0">
                <a:solidFill>
                  <a:schemeClr val="bg1">
                    <a:lumMod val="65000"/>
                  </a:schemeClr>
                </a:solidFill>
              </a:rPr>
              <a:t>Attraktiv</a:t>
            </a:r>
          </a:p>
        </p:txBody>
      </p:sp>
      <p:sp>
        <p:nvSpPr>
          <p:cNvPr id="23" name="Textfeld 22">
            <a:extLst>
              <a:ext uri="{FF2B5EF4-FFF2-40B4-BE49-F238E27FC236}">
                <a16:creationId xmlns:a16="http://schemas.microsoft.com/office/drawing/2014/main" id="{EE5BE0A2-1F78-B144-8858-2A81FBC32269}"/>
              </a:ext>
            </a:extLst>
          </p:cNvPr>
          <p:cNvSpPr txBox="1"/>
          <p:nvPr/>
        </p:nvSpPr>
        <p:spPr>
          <a:xfrm>
            <a:off x="2191047" y="4486968"/>
            <a:ext cx="1977401" cy="584775"/>
          </a:xfrm>
          <a:prstGeom prst="rect">
            <a:avLst/>
          </a:prstGeom>
          <a:noFill/>
        </p:spPr>
        <p:txBody>
          <a:bodyPr wrap="none" rtlCol="0">
            <a:spAutoFit/>
          </a:bodyPr>
          <a:lstStyle/>
          <a:p>
            <a:r>
              <a:rPr lang="de-DE" sz="3200" b="1" dirty="0">
                <a:solidFill>
                  <a:schemeClr val="bg1">
                    <a:lumMod val="65000"/>
                  </a:schemeClr>
                </a:solidFill>
              </a:rPr>
              <a:t>Realistisch</a:t>
            </a:r>
          </a:p>
        </p:txBody>
      </p:sp>
    </p:spTree>
    <p:extLst>
      <p:ext uri="{BB962C8B-B14F-4D97-AF65-F5344CB8AC3E}">
        <p14:creationId xmlns:p14="http://schemas.microsoft.com/office/powerpoint/2010/main" val="922993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97A76-4DFC-ED4F-820E-7D8840EBEEBC}"/>
              </a:ext>
            </a:extLst>
          </p:cNvPr>
          <p:cNvSpPr>
            <a:spLocks noGrp="1"/>
          </p:cNvSpPr>
          <p:nvPr>
            <p:ph type="ctrTitle"/>
          </p:nvPr>
        </p:nvSpPr>
        <p:spPr>
          <a:xfrm>
            <a:off x="685800" y="908720"/>
            <a:ext cx="7772400" cy="4896544"/>
          </a:xfrm>
        </p:spPr>
        <p:txBody>
          <a:bodyPr/>
          <a:lstStyle/>
          <a:p>
            <a:r>
              <a:rPr lang="de-DE" dirty="0">
                <a:solidFill>
                  <a:srgbClr val="AB1500"/>
                </a:solidFill>
              </a:rPr>
              <a:t>Themen heute:</a:t>
            </a:r>
            <a:br>
              <a:rPr lang="de-DE" dirty="0"/>
            </a:br>
            <a:br>
              <a:rPr lang="de-DE" dirty="0"/>
            </a:br>
            <a:r>
              <a:rPr lang="de-DE" dirty="0">
                <a:solidFill>
                  <a:schemeClr val="bg1">
                    <a:lumMod val="50000"/>
                  </a:schemeClr>
                </a:solidFill>
              </a:rPr>
              <a:t>1. Ziele – wozu?</a:t>
            </a:r>
            <a:br>
              <a:rPr lang="de-DE" b="1" u="sng" dirty="0">
                <a:solidFill>
                  <a:schemeClr val="bg1">
                    <a:lumMod val="50000"/>
                  </a:schemeClr>
                </a:solidFill>
              </a:rPr>
            </a:br>
            <a:br>
              <a:rPr lang="de-DE" b="1" u="sng" dirty="0"/>
            </a:br>
            <a:r>
              <a:rPr lang="de-DE" b="1" u="sng" dirty="0">
                <a:solidFill>
                  <a:srgbClr val="AB1500"/>
                </a:solidFill>
              </a:rPr>
              <a:t>2. Zeitmanagement – wann?</a:t>
            </a:r>
            <a:br>
              <a:rPr lang="de-DE" b="1" u="sng" dirty="0">
                <a:solidFill>
                  <a:srgbClr val="AB1500"/>
                </a:solidFill>
              </a:rPr>
            </a:br>
            <a:br>
              <a:rPr lang="de-DE" dirty="0">
                <a:solidFill>
                  <a:srgbClr val="AB1500"/>
                </a:solidFill>
              </a:rPr>
            </a:br>
            <a:endParaRPr lang="de-DE" dirty="0">
              <a:solidFill>
                <a:srgbClr val="AB1500"/>
              </a:solidFill>
            </a:endParaRPr>
          </a:p>
        </p:txBody>
      </p:sp>
    </p:spTree>
    <p:extLst>
      <p:ext uri="{BB962C8B-B14F-4D97-AF65-F5344CB8AC3E}">
        <p14:creationId xmlns:p14="http://schemas.microsoft.com/office/powerpoint/2010/main" val="395998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97A76-4DFC-ED4F-820E-7D8840EBEEBC}"/>
              </a:ext>
            </a:extLst>
          </p:cNvPr>
          <p:cNvSpPr>
            <a:spLocks noGrp="1"/>
          </p:cNvSpPr>
          <p:nvPr>
            <p:ph type="ctrTitle"/>
          </p:nvPr>
        </p:nvSpPr>
        <p:spPr>
          <a:xfrm>
            <a:off x="685800" y="908720"/>
            <a:ext cx="7772400" cy="4896544"/>
          </a:xfrm>
        </p:spPr>
        <p:txBody>
          <a:bodyPr/>
          <a:lstStyle/>
          <a:p>
            <a:r>
              <a:rPr lang="de-DE" b="1" dirty="0">
                <a:solidFill>
                  <a:srgbClr val="AB1500"/>
                </a:solidFill>
              </a:rPr>
              <a:t>Themen heute:</a:t>
            </a:r>
            <a:br>
              <a:rPr lang="de-DE" b="1" dirty="0">
                <a:solidFill>
                  <a:srgbClr val="AB1500"/>
                </a:solidFill>
              </a:rPr>
            </a:br>
            <a:br>
              <a:rPr lang="de-DE" b="1" dirty="0">
                <a:solidFill>
                  <a:srgbClr val="AB1500"/>
                </a:solidFill>
              </a:rPr>
            </a:br>
            <a:r>
              <a:rPr lang="de-DE" b="1" dirty="0">
                <a:solidFill>
                  <a:srgbClr val="AB1500"/>
                </a:solidFill>
              </a:rPr>
              <a:t>1. Ziele – wozu?</a:t>
            </a:r>
            <a:br>
              <a:rPr lang="de-DE" b="1" dirty="0">
                <a:solidFill>
                  <a:srgbClr val="AB1500"/>
                </a:solidFill>
              </a:rPr>
            </a:br>
            <a:br>
              <a:rPr lang="de-DE" b="1" dirty="0">
                <a:solidFill>
                  <a:srgbClr val="AB1500"/>
                </a:solidFill>
              </a:rPr>
            </a:br>
            <a:r>
              <a:rPr lang="de-DE" b="1" dirty="0">
                <a:solidFill>
                  <a:srgbClr val="AB1500"/>
                </a:solidFill>
              </a:rPr>
              <a:t>2. Zeitmanagement – wann?</a:t>
            </a:r>
            <a:br>
              <a:rPr lang="de-DE" b="1" dirty="0">
                <a:solidFill>
                  <a:srgbClr val="AB1500"/>
                </a:solidFill>
              </a:rPr>
            </a:br>
            <a:br>
              <a:rPr lang="de-DE" b="1" dirty="0">
                <a:solidFill>
                  <a:srgbClr val="AB1500"/>
                </a:solidFill>
              </a:rPr>
            </a:br>
            <a:endParaRPr lang="de-DE" b="1" dirty="0">
              <a:solidFill>
                <a:srgbClr val="AB1500"/>
              </a:solidFill>
            </a:endParaRPr>
          </a:p>
        </p:txBody>
      </p:sp>
    </p:spTree>
    <p:extLst>
      <p:ext uri="{BB962C8B-B14F-4D97-AF65-F5344CB8AC3E}">
        <p14:creationId xmlns:p14="http://schemas.microsoft.com/office/powerpoint/2010/main" val="268716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38D7-F629-0642-9136-193B6D14A30B}"/>
              </a:ext>
            </a:extLst>
          </p:cNvPr>
          <p:cNvSpPr>
            <a:spLocks noGrp="1"/>
          </p:cNvSpPr>
          <p:nvPr>
            <p:ph type="title"/>
          </p:nvPr>
        </p:nvSpPr>
        <p:spPr>
          <a:xfrm>
            <a:off x="444640" y="692696"/>
            <a:ext cx="8229600" cy="883568"/>
          </a:xfrm>
        </p:spPr>
        <p:txBody>
          <a:bodyPr/>
          <a:lstStyle/>
          <a:p>
            <a:r>
              <a:rPr lang="de-DE" b="1" dirty="0">
                <a:solidFill>
                  <a:srgbClr val="AB1500"/>
                </a:solidFill>
              </a:rPr>
              <a:t>Wann Zeitmanagement?</a:t>
            </a:r>
          </a:p>
        </p:txBody>
      </p:sp>
      <p:sp>
        <p:nvSpPr>
          <p:cNvPr id="3" name="Inhaltsplatzhalter 2">
            <a:extLst>
              <a:ext uri="{FF2B5EF4-FFF2-40B4-BE49-F238E27FC236}">
                <a16:creationId xmlns:a16="http://schemas.microsoft.com/office/drawing/2014/main" id="{F9CE1449-0EB4-0146-A13D-BC96C3E222EA}"/>
              </a:ext>
            </a:extLst>
          </p:cNvPr>
          <p:cNvSpPr>
            <a:spLocks noGrp="1"/>
          </p:cNvSpPr>
          <p:nvPr>
            <p:ph idx="1"/>
          </p:nvPr>
        </p:nvSpPr>
        <p:spPr>
          <a:xfrm>
            <a:off x="444640" y="2456244"/>
            <a:ext cx="8229600" cy="3352302"/>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0" indent="0" algn="ctr">
              <a:lnSpc>
                <a:spcPct val="107000"/>
              </a:lnSpc>
              <a:spcAft>
                <a:spcPts val="800"/>
              </a:spcAft>
              <a:buNone/>
            </a:pPr>
            <a:r>
              <a:rPr lang="de-DE" sz="4000" b="1" i="1" dirty="0">
                <a:latin typeface="Calibri" panose="020F0502020204030204" pitchFamily="34" charset="0"/>
                <a:ea typeface="Calibri" panose="020F0502020204030204" pitchFamily="34" charset="0"/>
                <a:cs typeface="Times New Roman" panose="02020603050405020304" pitchFamily="18" charset="0"/>
              </a:rPr>
              <a:t>„Zeit hat man nicht, </a:t>
            </a:r>
          </a:p>
          <a:p>
            <a:pPr marL="0" indent="0" algn="ctr">
              <a:lnSpc>
                <a:spcPct val="107000"/>
              </a:lnSpc>
              <a:spcAft>
                <a:spcPts val="800"/>
              </a:spcAft>
              <a:buNone/>
            </a:pPr>
            <a:r>
              <a:rPr lang="de-DE" sz="4000" b="1" i="1" dirty="0">
                <a:latin typeface="Calibri" panose="020F0502020204030204" pitchFamily="34" charset="0"/>
                <a:ea typeface="Calibri" panose="020F0502020204030204" pitchFamily="34" charset="0"/>
                <a:cs typeface="Times New Roman" panose="02020603050405020304" pitchFamily="18" charset="0"/>
              </a:rPr>
              <a:t>Zeit nimmt man sich“</a:t>
            </a:r>
            <a:br>
              <a:rPr lang="de-DE" sz="4000" b="1" dirty="0">
                <a:effectLst>
                  <a:outerShdw blurRad="63500" sx="102000" sy="102000" algn="ctr" rotWithShape="0">
                    <a:prstClr val="black">
                      <a:alpha val="40000"/>
                    </a:prstClr>
                  </a:outerShdw>
                </a:effectLst>
              </a:rPr>
            </a:br>
            <a:endParaRPr lang="de-DE" sz="4000" b="1" dirty="0">
              <a:effectLst>
                <a:outerShdw blurRad="63500" sx="102000" sy="102000" algn="ctr" rotWithShape="0">
                  <a:prstClr val="black">
                    <a:alpha val="40000"/>
                  </a:prstClr>
                </a:outerShdw>
              </a:effectLst>
            </a:endParaRPr>
          </a:p>
          <a:p>
            <a:pPr marL="0" indent="0" algn="ctr">
              <a:lnSpc>
                <a:spcPct val="107000"/>
              </a:lnSpc>
              <a:spcAft>
                <a:spcPts val="800"/>
              </a:spcAft>
              <a:buNone/>
            </a:pPr>
            <a:r>
              <a:rPr lang="de-DE" sz="2800" b="1" dirty="0">
                <a:effectLst>
                  <a:outerShdw blurRad="63500" sx="102000" sy="102000" algn="ctr" rotWithShape="0">
                    <a:prstClr val="black">
                      <a:alpha val="40000"/>
                    </a:prstClr>
                  </a:outerShdw>
                </a:effectLst>
              </a:rPr>
              <a:t>„Ich habe heute keine Zeit für dich“ heißt eigentlich: „Ich nehme mir heute keine Zeit für dich!“</a:t>
            </a:r>
            <a:endParaRPr lang="de-DE" sz="4000" b="1" dirty="0">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257248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38D7-F629-0642-9136-193B6D14A30B}"/>
              </a:ext>
            </a:extLst>
          </p:cNvPr>
          <p:cNvSpPr>
            <a:spLocks noGrp="1"/>
          </p:cNvSpPr>
          <p:nvPr>
            <p:ph type="title"/>
          </p:nvPr>
        </p:nvSpPr>
        <p:spPr>
          <a:xfrm>
            <a:off x="444640" y="692696"/>
            <a:ext cx="8229600" cy="883568"/>
          </a:xfrm>
        </p:spPr>
        <p:txBody>
          <a:bodyPr/>
          <a:lstStyle/>
          <a:p>
            <a:r>
              <a:rPr lang="de-DE" b="1" dirty="0">
                <a:solidFill>
                  <a:srgbClr val="AB1500"/>
                </a:solidFill>
              </a:rPr>
              <a:t>Wann Zeitmanagement?</a:t>
            </a:r>
          </a:p>
        </p:txBody>
      </p:sp>
      <p:sp>
        <p:nvSpPr>
          <p:cNvPr id="6" name="Textfeld 5">
            <a:extLst>
              <a:ext uri="{FF2B5EF4-FFF2-40B4-BE49-F238E27FC236}">
                <a16:creationId xmlns:a16="http://schemas.microsoft.com/office/drawing/2014/main" id="{8F810628-2AF3-C147-B995-F4DDA26E5A84}"/>
              </a:ext>
            </a:extLst>
          </p:cNvPr>
          <p:cNvSpPr txBox="1"/>
          <p:nvPr/>
        </p:nvSpPr>
        <p:spPr>
          <a:xfrm>
            <a:off x="1259632" y="2151727"/>
            <a:ext cx="7560839" cy="2554545"/>
          </a:xfrm>
          <a:prstGeom prst="rect">
            <a:avLst/>
          </a:prstGeom>
          <a:noFill/>
        </p:spPr>
        <p:txBody>
          <a:bodyPr wrap="square" rtlCol="0">
            <a:spAutoFit/>
          </a:bodyPr>
          <a:lstStyle/>
          <a:p>
            <a:r>
              <a:rPr lang="de-DE" sz="3200" dirty="0">
                <a:solidFill>
                  <a:srgbClr val="AB1500"/>
                </a:solidFill>
              </a:rPr>
              <a:t>Wichtig: </a:t>
            </a:r>
          </a:p>
          <a:p>
            <a:r>
              <a:rPr lang="de-DE" sz="3200" dirty="0">
                <a:solidFill>
                  <a:srgbClr val="AB1500"/>
                </a:solidFill>
              </a:rPr>
              <a:t>Zeitmanagement dient nicht dazu, noch mehr Aufgaben in noch kürzerer Zeit zu erledigen, </a:t>
            </a:r>
          </a:p>
          <a:p>
            <a:r>
              <a:rPr lang="de-DE" sz="3200" dirty="0">
                <a:solidFill>
                  <a:srgbClr val="AB1500"/>
                </a:solidFill>
              </a:rPr>
              <a:t>sondern um Freiräume zu schaffen</a:t>
            </a:r>
          </a:p>
        </p:txBody>
      </p:sp>
    </p:spTree>
    <p:extLst>
      <p:ext uri="{BB962C8B-B14F-4D97-AF65-F5344CB8AC3E}">
        <p14:creationId xmlns:p14="http://schemas.microsoft.com/office/powerpoint/2010/main" val="23430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rotWithShape="1">
          <a:blip r:embed="rId2" cstate="print"/>
          <a:srcRect b="4456"/>
          <a:stretch/>
        </p:blipFill>
        <p:spPr bwMode="auto">
          <a:xfrm>
            <a:off x="2195736" y="2449629"/>
            <a:ext cx="5513563" cy="3838199"/>
          </a:xfrm>
          <a:prstGeom prst="rect">
            <a:avLst/>
          </a:prstGeom>
          <a:noFill/>
          <a:ln w="9525">
            <a:noFill/>
            <a:miter lim="800000"/>
            <a:headEnd/>
            <a:tailEnd/>
          </a:ln>
        </p:spPr>
      </p:pic>
      <p:sp>
        <p:nvSpPr>
          <p:cNvPr id="3" name="Text Box 6"/>
          <p:cNvSpPr txBox="1">
            <a:spLocks noChangeArrowheads="1"/>
          </p:cNvSpPr>
          <p:nvPr/>
        </p:nvSpPr>
        <p:spPr bwMode="auto">
          <a:xfrm>
            <a:off x="2195736" y="1124744"/>
            <a:ext cx="2166391" cy="1323439"/>
          </a:xfrm>
          <a:prstGeom prst="rect">
            <a:avLst/>
          </a:prstGeom>
          <a:noFill/>
          <a:ln w="28575">
            <a:solidFill>
              <a:srgbClr val="C00000"/>
            </a:solidFill>
            <a:miter lim="800000"/>
            <a:headEnd/>
            <a:tailEnd/>
          </a:ln>
          <a:effectLst/>
        </p:spPr>
        <p:txBody>
          <a:bodyPr wrap="square">
            <a:spAutoFit/>
          </a:bodyPr>
          <a:lstStyle/>
          <a:p>
            <a:pPr>
              <a:defRPr/>
            </a:pPr>
            <a:r>
              <a:rPr lang="de-DE" sz="2000" b="1" dirty="0">
                <a:solidFill>
                  <a:schemeClr val="tx2"/>
                </a:solidFill>
                <a:effectLst>
                  <a:outerShdw blurRad="38100" dist="38100" dir="2700000" algn="tl">
                    <a:srgbClr val="C0C0C0"/>
                  </a:outerShdw>
                </a:effectLst>
                <a:latin typeface="Arial" pitchFamily="34" charset="0"/>
              </a:rPr>
              <a:t>20% Aufwand </a:t>
            </a:r>
          </a:p>
          <a:p>
            <a:pPr>
              <a:defRPr/>
            </a:pPr>
            <a:r>
              <a:rPr lang="de-DE" sz="2000" b="1" dirty="0">
                <a:solidFill>
                  <a:srgbClr val="990000"/>
                </a:solidFill>
                <a:effectLst>
                  <a:outerShdw blurRad="38100" dist="38100" dir="2700000" algn="tl">
                    <a:srgbClr val="C0C0C0"/>
                  </a:outerShdw>
                </a:effectLst>
                <a:latin typeface="Arial" pitchFamily="34" charset="0"/>
              </a:rPr>
              <a:t>bringen 80% Ergebnis</a:t>
            </a:r>
          </a:p>
          <a:p>
            <a:pPr>
              <a:defRPr/>
            </a:pPr>
            <a:endParaRPr lang="de-DE" sz="2000" b="1" dirty="0">
              <a:solidFill>
                <a:srgbClr val="990000"/>
              </a:solidFill>
              <a:effectLst>
                <a:outerShdw blurRad="38100" dist="38100" dir="2700000" algn="tl">
                  <a:srgbClr val="C0C0C0"/>
                </a:outerShdw>
              </a:effectLst>
              <a:latin typeface="Arial" pitchFamily="34" charset="0"/>
            </a:endParaRPr>
          </a:p>
        </p:txBody>
      </p:sp>
      <p:sp>
        <p:nvSpPr>
          <p:cNvPr id="4" name="Text Box 7"/>
          <p:cNvSpPr txBox="1">
            <a:spLocks noChangeArrowheads="1"/>
          </p:cNvSpPr>
          <p:nvPr/>
        </p:nvSpPr>
        <p:spPr bwMode="auto">
          <a:xfrm>
            <a:off x="1721713" y="571619"/>
            <a:ext cx="7156126" cy="523220"/>
          </a:xfrm>
          <a:prstGeom prst="rect">
            <a:avLst/>
          </a:prstGeom>
          <a:noFill/>
          <a:ln w="9525">
            <a:noFill/>
            <a:miter lim="800000"/>
            <a:headEnd/>
            <a:tailEnd/>
          </a:ln>
        </p:spPr>
        <p:txBody>
          <a:bodyPr wrap="none">
            <a:spAutoFit/>
          </a:bodyPr>
          <a:lstStyle/>
          <a:p>
            <a:r>
              <a:rPr lang="de-DE" sz="2800" b="1" dirty="0">
                <a:latin typeface="Arial" pitchFamily="34" charset="0"/>
                <a:cs typeface="Arial" pitchFamily="34" charset="0"/>
              </a:rPr>
              <a:t>Pareto-Prinzip – für alle Lebensbereiche:</a:t>
            </a:r>
          </a:p>
        </p:txBody>
      </p:sp>
      <p:sp>
        <p:nvSpPr>
          <p:cNvPr id="5" name="Rechteck 4"/>
          <p:cNvSpPr/>
          <p:nvPr/>
        </p:nvSpPr>
        <p:spPr>
          <a:xfrm>
            <a:off x="4476110" y="1124743"/>
            <a:ext cx="3233189" cy="1323439"/>
          </a:xfrm>
          <a:prstGeom prst="rect">
            <a:avLst/>
          </a:prstGeom>
          <a:ln w="28575">
            <a:solidFill>
              <a:srgbClr val="C00000"/>
            </a:solidFill>
          </a:ln>
        </p:spPr>
        <p:txBody>
          <a:bodyPr wrap="square">
            <a:spAutoFit/>
          </a:bodyPr>
          <a:lstStyle/>
          <a:p>
            <a:pPr lvl="0">
              <a:defRPr/>
            </a:pPr>
            <a:r>
              <a:rPr lang="de-DE" sz="2000" b="1" dirty="0">
                <a:solidFill>
                  <a:srgbClr val="990000"/>
                </a:solidFill>
                <a:effectLst>
                  <a:outerShdw blurRad="38100" dist="38100" dir="2700000" algn="tl">
                    <a:srgbClr val="C0C0C0"/>
                  </a:outerShdw>
                </a:effectLst>
                <a:latin typeface="Arial" pitchFamily="34" charset="0"/>
              </a:rPr>
              <a:t>für die restlichen 20% des Ergebnisses </a:t>
            </a:r>
          </a:p>
          <a:p>
            <a:pPr lvl="0">
              <a:defRPr/>
            </a:pPr>
            <a:r>
              <a:rPr lang="de-DE" sz="2000" b="1" dirty="0">
                <a:solidFill>
                  <a:schemeClr val="tx2"/>
                </a:solidFill>
                <a:effectLst>
                  <a:outerShdw blurRad="38100" dist="38100" dir="2700000" algn="tl">
                    <a:srgbClr val="C0C0C0"/>
                  </a:outerShdw>
                </a:effectLst>
                <a:latin typeface="Arial" pitchFamily="34" charset="0"/>
              </a:rPr>
              <a:t>braucht man 80% des Aufwands </a:t>
            </a:r>
          </a:p>
        </p:txBody>
      </p:sp>
    </p:spTree>
    <p:extLst>
      <p:ext uri="{BB962C8B-B14F-4D97-AF65-F5344CB8AC3E}">
        <p14:creationId xmlns:p14="http://schemas.microsoft.com/office/powerpoint/2010/main" val="114964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ChangeArrowheads="1"/>
          </p:cNvSpPr>
          <p:nvPr/>
        </p:nvSpPr>
        <p:spPr bwMode="auto">
          <a:xfrm>
            <a:off x="29144" y="22412"/>
            <a:ext cx="9144000" cy="6858000"/>
          </a:xfrm>
          <a:prstGeom prst="rect">
            <a:avLst/>
          </a:prstGeom>
          <a:solidFill>
            <a:schemeClr val="bg1"/>
          </a:solidFill>
          <a:ln w="9525">
            <a:noFill/>
            <a:miter lim="800000"/>
            <a:headEnd/>
            <a:tailEnd/>
          </a:ln>
        </p:spPr>
        <p:txBody>
          <a:bodyPr wrap="none" anchor="ctr"/>
          <a:lstStyle/>
          <a:p>
            <a:endParaRPr lang="de-DE"/>
          </a:p>
        </p:txBody>
      </p:sp>
      <p:pic>
        <p:nvPicPr>
          <p:cNvPr id="4099" name="Picture 4" descr="WAAGE"/>
          <p:cNvPicPr>
            <a:picLocks noChangeAspect="1" noChangeArrowheads="1"/>
          </p:cNvPicPr>
          <p:nvPr/>
        </p:nvPicPr>
        <p:blipFill>
          <a:blip r:embed="rId2" cstate="print"/>
          <a:srcRect r="25000"/>
          <a:stretch>
            <a:fillRect/>
          </a:stretch>
        </p:blipFill>
        <p:spPr bwMode="auto">
          <a:xfrm>
            <a:off x="1757389" y="1444603"/>
            <a:ext cx="6556375" cy="5219700"/>
          </a:xfrm>
          <a:prstGeom prst="rect">
            <a:avLst/>
          </a:prstGeom>
          <a:noFill/>
          <a:ln w="9525">
            <a:noFill/>
            <a:miter lim="800000"/>
            <a:headEnd/>
            <a:tailEnd/>
          </a:ln>
        </p:spPr>
      </p:pic>
      <p:sp>
        <p:nvSpPr>
          <p:cNvPr id="38917" name="Text Box 5"/>
          <p:cNvSpPr txBox="1">
            <a:spLocks noChangeArrowheads="1"/>
          </p:cNvSpPr>
          <p:nvPr/>
        </p:nvSpPr>
        <p:spPr bwMode="auto">
          <a:xfrm>
            <a:off x="6041137" y="5500702"/>
            <a:ext cx="2031325" cy="646331"/>
          </a:xfrm>
          <a:prstGeom prst="rect">
            <a:avLst/>
          </a:prstGeom>
          <a:noFill/>
          <a:ln w="9525">
            <a:noFill/>
            <a:miter lim="800000"/>
            <a:headEnd/>
            <a:tailEnd/>
          </a:ln>
        </p:spPr>
        <p:txBody>
          <a:bodyPr wrap="none">
            <a:spAutoFit/>
          </a:bodyPr>
          <a:lstStyle/>
          <a:p>
            <a:r>
              <a:rPr lang="de-DE" b="1" dirty="0"/>
              <a:t>20% Aufwand = </a:t>
            </a:r>
          </a:p>
          <a:p>
            <a:r>
              <a:rPr lang="de-DE" b="1" dirty="0"/>
              <a:t>hohes Ergebnis	</a:t>
            </a:r>
          </a:p>
        </p:txBody>
      </p:sp>
      <p:sp>
        <p:nvSpPr>
          <p:cNvPr id="38918" name="Text Box 6"/>
          <p:cNvSpPr txBox="1">
            <a:spLocks noChangeArrowheads="1"/>
          </p:cNvSpPr>
          <p:nvPr/>
        </p:nvSpPr>
        <p:spPr bwMode="auto">
          <a:xfrm>
            <a:off x="1969171" y="4786322"/>
            <a:ext cx="2031325" cy="646331"/>
          </a:xfrm>
          <a:prstGeom prst="rect">
            <a:avLst/>
          </a:prstGeom>
          <a:noFill/>
          <a:ln w="9525">
            <a:noFill/>
            <a:miter lim="800000"/>
            <a:headEnd/>
            <a:tailEnd/>
          </a:ln>
        </p:spPr>
        <p:txBody>
          <a:bodyPr wrap="none">
            <a:spAutoFit/>
          </a:bodyPr>
          <a:lstStyle/>
          <a:p>
            <a:r>
              <a:rPr lang="de-DE" b="1" dirty="0"/>
              <a:t>80% Aufwand = </a:t>
            </a:r>
          </a:p>
          <a:p>
            <a:r>
              <a:rPr lang="de-DE" b="1" dirty="0"/>
              <a:t>geringes  Ergebnis	</a:t>
            </a:r>
          </a:p>
        </p:txBody>
      </p:sp>
      <p:pic>
        <p:nvPicPr>
          <p:cNvPr id="38919" name="Picture 7" descr="Gold GEL"/>
          <p:cNvPicPr>
            <a:picLocks noChangeAspect="1" noChangeArrowheads="1"/>
          </p:cNvPicPr>
          <p:nvPr/>
        </p:nvPicPr>
        <p:blipFill>
          <a:blip r:embed="rId3" cstate="print"/>
          <a:srcRect/>
          <a:stretch>
            <a:fillRect/>
          </a:stretch>
        </p:blipFill>
        <p:spPr bwMode="auto">
          <a:xfrm>
            <a:off x="2357422" y="4017957"/>
            <a:ext cx="285750" cy="285750"/>
          </a:xfrm>
          <a:prstGeom prst="rect">
            <a:avLst/>
          </a:prstGeom>
          <a:noFill/>
          <a:ln w="9525">
            <a:noFill/>
            <a:miter lim="800000"/>
            <a:headEnd/>
            <a:tailEnd/>
          </a:ln>
        </p:spPr>
      </p:pic>
      <p:pic>
        <p:nvPicPr>
          <p:cNvPr id="38920" name="Picture 8" descr="Gold GEL"/>
          <p:cNvPicPr>
            <a:picLocks noChangeAspect="1" noChangeArrowheads="1"/>
          </p:cNvPicPr>
          <p:nvPr/>
        </p:nvPicPr>
        <p:blipFill>
          <a:blip r:embed="rId3" cstate="print"/>
          <a:srcRect/>
          <a:stretch>
            <a:fillRect/>
          </a:stretch>
        </p:blipFill>
        <p:spPr bwMode="auto">
          <a:xfrm>
            <a:off x="2509822" y="4170357"/>
            <a:ext cx="285750" cy="285750"/>
          </a:xfrm>
          <a:prstGeom prst="rect">
            <a:avLst/>
          </a:prstGeom>
          <a:noFill/>
          <a:ln w="9525">
            <a:noFill/>
            <a:miter lim="800000"/>
            <a:headEnd/>
            <a:tailEnd/>
          </a:ln>
        </p:spPr>
      </p:pic>
      <p:pic>
        <p:nvPicPr>
          <p:cNvPr id="38921" name="Picture 9" descr="Gold GEL"/>
          <p:cNvPicPr>
            <a:picLocks noChangeAspect="1" noChangeArrowheads="1"/>
          </p:cNvPicPr>
          <p:nvPr/>
        </p:nvPicPr>
        <p:blipFill>
          <a:blip r:embed="rId3" cstate="print"/>
          <a:srcRect/>
          <a:stretch>
            <a:fillRect/>
          </a:stretch>
        </p:blipFill>
        <p:spPr bwMode="auto">
          <a:xfrm>
            <a:off x="2128822" y="3865557"/>
            <a:ext cx="285750" cy="285750"/>
          </a:xfrm>
          <a:prstGeom prst="rect">
            <a:avLst/>
          </a:prstGeom>
          <a:noFill/>
          <a:ln w="9525">
            <a:noFill/>
            <a:miter lim="800000"/>
            <a:headEnd/>
            <a:tailEnd/>
          </a:ln>
        </p:spPr>
      </p:pic>
      <p:pic>
        <p:nvPicPr>
          <p:cNvPr id="38922" name="Picture 10" descr="Gold GEL"/>
          <p:cNvPicPr>
            <a:picLocks noChangeAspect="1" noChangeArrowheads="1"/>
          </p:cNvPicPr>
          <p:nvPr/>
        </p:nvPicPr>
        <p:blipFill>
          <a:blip r:embed="rId3" cstate="print"/>
          <a:srcRect/>
          <a:stretch>
            <a:fillRect/>
          </a:stretch>
        </p:blipFill>
        <p:spPr bwMode="auto">
          <a:xfrm>
            <a:off x="3195622" y="3941757"/>
            <a:ext cx="285750" cy="285750"/>
          </a:xfrm>
          <a:prstGeom prst="rect">
            <a:avLst/>
          </a:prstGeom>
          <a:noFill/>
          <a:ln w="9525">
            <a:noFill/>
            <a:miter lim="800000"/>
            <a:headEnd/>
            <a:tailEnd/>
          </a:ln>
        </p:spPr>
      </p:pic>
      <p:pic>
        <p:nvPicPr>
          <p:cNvPr id="38923" name="Picture 11" descr="Gold GEL"/>
          <p:cNvPicPr>
            <a:picLocks noChangeAspect="1" noChangeArrowheads="1"/>
          </p:cNvPicPr>
          <p:nvPr/>
        </p:nvPicPr>
        <p:blipFill>
          <a:blip r:embed="rId3" cstate="print"/>
          <a:srcRect/>
          <a:stretch>
            <a:fillRect/>
          </a:stretch>
        </p:blipFill>
        <p:spPr bwMode="auto">
          <a:xfrm>
            <a:off x="2662222" y="4017957"/>
            <a:ext cx="285750" cy="285750"/>
          </a:xfrm>
          <a:prstGeom prst="rect">
            <a:avLst/>
          </a:prstGeom>
          <a:noFill/>
          <a:ln w="9525">
            <a:noFill/>
            <a:miter lim="800000"/>
            <a:headEnd/>
            <a:tailEnd/>
          </a:ln>
        </p:spPr>
      </p:pic>
      <p:pic>
        <p:nvPicPr>
          <p:cNvPr id="38924" name="Picture 12" descr="Gold GEL"/>
          <p:cNvPicPr>
            <a:picLocks noChangeAspect="1" noChangeArrowheads="1"/>
          </p:cNvPicPr>
          <p:nvPr/>
        </p:nvPicPr>
        <p:blipFill>
          <a:blip r:embed="rId3" cstate="print"/>
          <a:srcRect/>
          <a:stretch>
            <a:fillRect/>
          </a:stretch>
        </p:blipFill>
        <p:spPr bwMode="auto">
          <a:xfrm>
            <a:off x="2128822" y="4094157"/>
            <a:ext cx="285750" cy="285750"/>
          </a:xfrm>
          <a:prstGeom prst="rect">
            <a:avLst/>
          </a:prstGeom>
          <a:noFill/>
          <a:ln w="9525">
            <a:noFill/>
            <a:miter lim="800000"/>
            <a:headEnd/>
            <a:tailEnd/>
          </a:ln>
        </p:spPr>
      </p:pic>
      <p:pic>
        <p:nvPicPr>
          <p:cNvPr id="38925" name="Picture 13" descr="Gold GEL"/>
          <p:cNvPicPr>
            <a:picLocks noChangeAspect="1" noChangeArrowheads="1"/>
          </p:cNvPicPr>
          <p:nvPr/>
        </p:nvPicPr>
        <p:blipFill>
          <a:blip r:embed="rId3" cstate="print"/>
          <a:srcRect/>
          <a:stretch>
            <a:fillRect/>
          </a:stretch>
        </p:blipFill>
        <p:spPr bwMode="auto">
          <a:xfrm>
            <a:off x="3195622" y="4189407"/>
            <a:ext cx="285750" cy="285750"/>
          </a:xfrm>
          <a:prstGeom prst="rect">
            <a:avLst/>
          </a:prstGeom>
          <a:noFill/>
          <a:ln w="9525">
            <a:noFill/>
            <a:miter lim="800000"/>
            <a:headEnd/>
            <a:tailEnd/>
          </a:ln>
        </p:spPr>
      </p:pic>
      <p:pic>
        <p:nvPicPr>
          <p:cNvPr id="38926" name="Picture 14" descr="Gold GEL"/>
          <p:cNvPicPr>
            <a:picLocks noChangeAspect="1" noChangeArrowheads="1"/>
          </p:cNvPicPr>
          <p:nvPr/>
        </p:nvPicPr>
        <p:blipFill>
          <a:blip r:embed="rId3" cstate="print"/>
          <a:srcRect/>
          <a:stretch>
            <a:fillRect/>
          </a:stretch>
        </p:blipFill>
        <p:spPr bwMode="auto">
          <a:xfrm>
            <a:off x="1976422" y="4094157"/>
            <a:ext cx="285750" cy="285750"/>
          </a:xfrm>
          <a:prstGeom prst="rect">
            <a:avLst/>
          </a:prstGeom>
          <a:noFill/>
          <a:ln w="9525">
            <a:noFill/>
            <a:miter lim="800000"/>
            <a:headEnd/>
            <a:tailEnd/>
          </a:ln>
        </p:spPr>
      </p:pic>
      <p:pic>
        <p:nvPicPr>
          <p:cNvPr id="38927" name="Picture 15" descr="Gold GEL"/>
          <p:cNvPicPr>
            <a:picLocks noChangeAspect="1" noChangeArrowheads="1"/>
          </p:cNvPicPr>
          <p:nvPr/>
        </p:nvPicPr>
        <p:blipFill>
          <a:blip r:embed="rId3" cstate="print"/>
          <a:srcRect/>
          <a:stretch>
            <a:fillRect/>
          </a:stretch>
        </p:blipFill>
        <p:spPr bwMode="auto">
          <a:xfrm>
            <a:off x="2967022" y="4094157"/>
            <a:ext cx="285750" cy="285750"/>
          </a:xfrm>
          <a:prstGeom prst="rect">
            <a:avLst/>
          </a:prstGeom>
          <a:noFill/>
          <a:ln w="9525">
            <a:noFill/>
            <a:miter lim="800000"/>
            <a:headEnd/>
            <a:tailEnd/>
          </a:ln>
        </p:spPr>
      </p:pic>
      <p:pic>
        <p:nvPicPr>
          <p:cNvPr id="38928" name="Picture 16" descr="Gold GEL"/>
          <p:cNvPicPr>
            <a:picLocks noChangeAspect="1" noChangeArrowheads="1"/>
          </p:cNvPicPr>
          <p:nvPr/>
        </p:nvPicPr>
        <p:blipFill>
          <a:blip r:embed="rId3" cstate="print"/>
          <a:srcRect/>
          <a:stretch>
            <a:fillRect/>
          </a:stretch>
        </p:blipFill>
        <p:spPr bwMode="auto">
          <a:xfrm>
            <a:off x="3424222" y="4094157"/>
            <a:ext cx="285750" cy="285750"/>
          </a:xfrm>
          <a:prstGeom prst="rect">
            <a:avLst/>
          </a:prstGeom>
          <a:noFill/>
          <a:ln w="9525">
            <a:noFill/>
            <a:miter lim="800000"/>
            <a:headEnd/>
            <a:tailEnd/>
          </a:ln>
        </p:spPr>
      </p:pic>
      <p:pic>
        <p:nvPicPr>
          <p:cNvPr id="38929" name="Picture 17" descr="Gold GEL"/>
          <p:cNvPicPr>
            <a:picLocks noChangeAspect="1" noChangeArrowheads="1"/>
          </p:cNvPicPr>
          <p:nvPr/>
        </p:nvPicPr>
        <p:blipFill>
          <a:blip r:embed="rId3" cstate="print"/>
          <a:srcRect/>
          <a:stretch>
            <a:fillRect/>
          </a:stretch>
        </p:blipFill>
        <p:spPr bwMode="auto">
          <a:xfrm>
            <a:off x="2738422" y="4170357"/>
            <a:ext cx="285750" cy="285750"/>
          </a:xfrm>
          <a:prstGeom prst="rect">
            <a:avLst/>
          </a:prstGeom>
          <a:noFill/>
          <a:ln w="9525">
            <a:noFill/>
            <a:miter lim="800000"/>
            <a:headEnd/>
            <a:tailEnd/>
          </a:ln>
        </p:spPr>
      </p:pic>
      <p:pic>
        <p:nvPicPr>
          <p:cNvPr id="38930" name="Picture 18" descr="Gold GEL"/>
          <p:cNvPicPr>
            <a:picLocks noChangeAspect="1" noChangeArrowheads="1"/>
          </p:cNvPicPr>
          <p:nvPr/>
        </p:nvPicPr>
        <p:blipFill>
          <a:blip r:embed="rId3" cstate="print"/>
          <a:srcRect/>
          <a:stretch>
            <a:fillRect/>
          </a:stretch>
        </p:blipFill>
        <p:spPr bwMode="auto">
          <a:xfrm>
            <a:off x="2738422" y="3789357"/>
            <a:ext cx="285750" cy="285750"/>
          </a:xfrm>
          <a:prstGeom prst="rect">
            <a:avLst/>
          </a:prstGeom>
          <a:noFill/>
          <a:ln w="9525">
            <a:noFill/>
            <a:miter lim="800000"/>
            <a:headEnd/>
            <a:tailEnd/>
          </a:ln>
        </p:spPr>
      </p:pic>
      <p:pic>
        <p:nvPicPr>
          <p:cNvPr id="38931" name="Picture 19" descr="Gold GEL"/>
          <p:cNvPicPr>
            <a:picLocks noChangeAspect="1" noChangeArrowheads="1"/>
          </p:cNvPicPr>
          <p:nvPr/>
        </p:nvPicPr>
        <p:blipFill>
          <a:blip r:embed="rId3" cstate="print"/>
          <a:srcRect/>
          <a:stretch>
            <a:fillRect/>
          </a:stretch>
        </p:blipFill>
        <p:spPr bwMode="auto">
          <a:xfrm>
            <a:off x="2509822" y="3865557"/>
            <a:ext cx="285750" cy="285750"/>
          </a:xfrm>
          <a:prstGeom prst="rect">
            <a:avLst/>
          </a:prstGeom>
          <a:noFill/>
          <a:ln w="9525">
            <a:noFill/>
            <a:miter lim="800000"/>
            <a:headEnd/>
            <a:tailEnd/>
          </a:ln>
        </p:spPr>
      </p:pic>
      <p:pic>
        <p:nvPicPr>
          <p:cNvPr id="38932" name="Picture 20" descr="Gold GEL"/>
          <p:cNvPicPr>
            <a:picLocks noChangeAspect="1" noChangeArrowheads="1"/>
          </p:cNvPicPr>
          <p:nvPr/>
        </p:nvPicPr>
        <p:blipFill>
          <a:blip r:embed="rId3" cstate="print"/>
          <a:srcRect/>
          <a:stretch>
            <a:fillRect/>
          </a:stretch>
        </p:blipFill>
        <p:spPr bwMode="auto">
          <a:xfrm>
            <a:off x="2967022" y="3865557"/>
            <a:ext cx="285750" cy="285750"/>
          </a:xfrm>
          <a:prstGeom prst="rect">
            <a:avLst/>
          </a:prstGeom>
          <a:noFill/>
          <a:ln w="9525">
            <a:noFill/>
            <a:miter lim="800000"/>
            <a:headEnd/>
            <a:tailEnd/>
          </a:ln>
        </p:spPr>
      </p:pic>
      <p:pic>
        <p:nvPicPr>
          <p:cNvPr id="38933" name="Picture 21" descr="Gold GEL"/>
          <p:cNvPicPr>
            <a:picLocks noChangeAspect="1" noChangeArrowheads="1"/>
          </p:cNvPicPr>
          <p:nvPr/>
        </p:nvPicPr>
        <p:blipFill>
          <a:blip r:embed="rId3" cstate="print"/>
          <a:srcRect/>
          <a:stretch>
            <a:fillRect/>
          </a:stretch>
        </p:blipFill>
        <p:spPr bwMode="auto">
          <a:xfrm>
            <a:off x="2281222" y="4170357"/>
            <a:ext cx="285750" cy="285750"/>
          </a:xfrm>
          <a:prstGeom prst="rect">
            <a:avLst/>
          </a:prstGeom>
          <a:noFill/>
          <a:ln w="9525">
            <a:noFill/>
            <a:miter lim="800000"/>
            <a:headEnd/>
            <a:tailEnd/>
          </a:ln>
        </p:spPr>
      </p:pic>
      <p:pic>
        <p:nvPicPr>
          <p:cNvPr id="38934" name="Picture 22" descr="Gold GEL"/>
          <p:cNvPicPr>
            <a:picLocks noChangeAspect="1" noChangeArrowheads="1"/>
          </p:cNvPicPr>
          <p:nvPr/>
        </p:nvPicPr>
        <p:blipFill>
          <a:blip r:embed="rId3" cstate="print"/>
          <a:srcRect/>
          <a:stretch>
            <a:fillRect/>
          </a:stretch>
        </p:blipFill>
        <p:spPr bwMode="auto">
          <a:xfrm>
            <a:off x="2433622" y="3713157"/>
            <a:ext cx="285750" cy="285750"/>
          </a:xfrm>
          <a:prstGeom prst="rect">
            <a:avLst/>
          </a:prstGeom>
          <a:noFill/>
          <a:ln w="9525">
            <a:noFill/>
            <a:miter lim="800000"/>
            <a:headEnd/>
            <a:tailEnd/>
          </a:ln>
        </p:spPr>
      </p:pic>
      <p:pic>
        <p:nvPicPr>
          <p:cNvPr id="38935" name="Picture 23" descr="Gold GEL"/>
          <p:cNvPicPr>
            <a:picLocks noChangeAspect="1" noChangeArrowheads="1"/>
          </p:cNvPicPr>
          <p:nvPr/>
        </p:nvPicPr>
        <p:blipFill>
          <a:blip r:embed="rId3" cstate="print"/>
          <a:srcRect/>
          <a:stretch>
            <a:fillRect/>
          </a:stretch>
        </p:blipFill>
        <p:spPr bwMode="auto">
          <a:xfrm>
            <a:off x="7043766" y="4805379"/>
            <a:ext cx="285750" cy="285750"/>
          </a:xfrm>
          <a:prstGeom prst="rect">
            <a:avLst/>
          </a:prstGeom>
          <a:noFill/>
          <a:ln w="9525">
            <a:noFill/>
            <a:miter lim="800000"/>
            <a:headEnd/>
            <a:tailEnd/>
          </a:ln>
        </p:spPr>
      </p:pic>
      <p:pic>
        <p:nvPicPr>
          <p:cNvPr id="38936" name="Picture 24" descr="Gold GEL"/>
          <p:cNvPicPr>
            <a:picLocks noChangeAspect="1" noChangeArrowheads="1"/>
          </p:cNvPicPr>
          <p:nvPr/>
        </p:nvPicPr>
        <p:blipFill>
          <a:blip r:embed="rId3" cstate="print"/>
          <a:srcRect/>
          <a:stretch>
            <a:fillRect/>
          </a:stretch>
        </p:blipFill>
        <p:spPr bwMode="auto">
          <a:xfrm>
            <a:off x="6215074" y="4786322"/>
            <a:ext cx="285750" cy="285750"/>
          </a:xfrm>
          <a:prstGeom prst="rect">
            <a:avLst/>
          </a:prstGeom>
          <a:noFill/>
          <a:ln w="9525">
            <a:noFill/>
            <a:miter lim="800000"/>
            <a:headEnd/>
            <a:tailEnd/>
          </a:ln>
        </p:spPr>
      </p:pic>
      <p:pic>
        <p:nvPicPr>
          <p:cNvPr id="38937" name="Picture 25" descr="diamant"/>
          <p:cNvPicPr>
            <a:picLocks noChangeAspect="1" noChangeArrowheads="1"/>
          </p:cNvPicPr>
          <p:nvPr/>
        </p:nvPicPr>
        <p:blipFill>
          <a:blip r:embed="rId4" cstate="print"/>
          <a:srcRect/>
          <a:stretch>
            <a:fillRect/>
          </a:stretch>
        </p:blipFill>
        <p:spPr bwMode="auto">
          <a:xfrm>
            <a:off x="5842093" y="3098938"/>
            <a:ext cx="1723981" cy="1706441"/>
          </a:xfrm>
          <a:prstGeom prst="rect">
            <a:avLst/>
          </a:prstGeom>
          <a:noFill/>
          <a:ln w="9525">
            <a:noFill/>
            <a:miter lim="800000"/>
            <a:headEnd/>
            <a:tailEnd/>
          </a:ln>
        </p:spPr>
      </p:pic>
      <p:pic>
        <p:nvPicPr>
          <p:cNvPr id="38938" name="Picture 26" descr="diamant"/>
          <p:cNvPicPr>
            <a:picLocks noChangeAspect="1" noChangeArrowheads="1"/>
          </p:cNvPicPr>
          <p:nvPr/>
        </p:nvPicPr>
        <p:blipFill>
          <a:blip r:embed="rId4" cstate="print"/>
          <a:srcRect/>
          <a:stretch>
            <a:fillRect/>
          </a:stretch>
        </p:blipFill>
        <p:spPr bwMode="auto">
          <a:xfrm>
            <a:off x="2509822" y="3116052"/>
            <a:ext cx="590550" cy="584398"/>
          </a:xfrm>
          <a:prstGeom prst="rect">
            <a:avLst/>
          </a:prstGeom>
          <a:noFill/>
          <a:ln w="9525">
            <a:noFill/>
            <a:miter lim="800000"/>
            <a:headEnd/>
            <a:tailEnd/>
          </a:ln>
        </p:spPr>
      </p:pic>
      <p:pic>
        <p:nvPicPr>
          <p:cNvPr id="26" name="Picture 23" descr="Gold GEL"/>
          <p:cNvPicPr>
            <a:picLocks noChangeAspect="1" noChangeArrowheads="1"/>
          </p:cNvPicPr>
          <p:nvPr/>
        </p:nvPicPr>
        <p:blipFill>
          <a:blip r:embed="rId3" cstate="print"/>
          <a:srcRect/>
          <a:stretch>
            <a:fillRect/>
          </a:stretch>
        </p:blipFill>
        <p:spPr bwMode="auto">
          <a:xfrm>
            <a:off x="6643702" y="4929198"/>
            <a:ext cx="285750" cy="285750"/>
          </a:xfrm>
          <a:prstGeom prst="rect">
            <a:avLst/>
          </a:prstGeom>
          <a:noFill/>
          <a:ln w="9525">
            <a:noFill/>
            <a:miter lim="800000"/>
            <a:headEnd/>
            <a:tailEnd/>
          </a:ln>
        </p:spPr>
      </p:pic>
      <p:pic>
        <p:nvPicPr>
          <p:cNvPr id="27" name="Picture 24" descr="Gold GEL"/>
          <p:cNvPicPr>
            <a:picLocks noChangeAspect="1" noChangeArrowheads="1"/>
          </p:cNvPicPr>
          <p:nvPr/>
        </p:nvPicPr>
        <p:blipFill>
          <a:blip r:embed="rId3" cstate="print"/>
          <a:srcRect/>
          <a:stretch>
            <a:fillRect/>
          </a:stretch>
        </p:blipFill>
        <p:spPr bwMode="auto">
          <a:xfrm>
            <a:off x="5929322" y="4857760"/>
            <a:ext cx="285750" cy="285750"/>
          </a:xfrm>
          <a:prstGeom prst="rect">
            <a:avLst/>
          </a:prstGeom>
          <a:noFill/>
          <a:ln w="9525">
            <a:noFill/>
            <a:miter lim="800000"/>
            <a:headEnd/>
            <a:tailEnd/>
          </a:ln>
        </p:spPr>
      </p:pic>
      <p:sp>
        <p:nvSpPr>
          <p:cNvPr id="28" name="Text Box 7">
            <a:extLst>
              <a:ext uri="{FF2B5EF4-FFF2-40B4-BE49-F238E27FC236}">
                <a16:creationId xmlns:a16="http://schemas.microsoft.com/office/drawing/2014/main" id="{50656CBA-B521-CC4A-BC36-6C775D5D6191}"/>
              </a:ext>
            </a:extLst>
          </p:cNvPr>
          <p:cNvSpPr txBox="1">
            <a:spLocks noChangeArrowheads="1"/>
          </p:cNvSpPr>
          <p:nvPr/>
        </p:nvSpPr>
        <p:spPr bwMode="auto">
          <a:xfrm>
            <a:off x="1577697" y="715635"/>
            <a:ext cx="7156126" cy="523220"/>
          </a:xfrm>
          <a:prstGeom prst="rect">
            <a:avLst/>
          </a:prstGeom>
          <a:noFill/>
          <a:ln w="9525">
            <a:noFill/>
            <a:miter lim="800000"/>
            <a:headEnd/>
            <a:tailEnd/>
          </a:ln>
        </p:spPr>
        <p:txBody>
          <a:bodyPr wrap="none">
            <a:spAutoFit/>
          </a:bodyPr>
          <a:lstStyle/>
          <a:p>
            <a:r>
              <a:rPr lang="de-DE" sz="2800" b="1" dirty="0">
                <a:latin typeface="Arial" pitchFamily="34" charset="0"/>
                <a:cs typeface="Arial" pitchFamily="34" charset="0"/>
              </a:rPr>
              <a:t>Pareto-Prinzip – für alle Lebensbereiche:</a:t>
            </a:r>
          </a:p>
        </p:txBody>
      </p:sp>
    </p:spTree>
    <p:extLst>
      <p:ext uri="{BB962C8B-B14F-4D97-AF65-F5344CB8AC3E}">
        <p14:creationId xmlns:p14="http://schemas.microsoft.com/office/powerpoint/2010/main" val="287610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936"/>
                                        </p:tgtEl>
                                        <p:attrNameLst>
                                          <p:attrName>style.visibility</p:attrName>
                                        </p:attrNameLst>
                                      </p:cBhvr>
                                      <p:to>
                                        <p:strVal val="visible"/>
                                      </p:to>
                                    </p:set>
                                    <p:animEffect transition="in" filter="wipe(down)">
                                      <p:cBhvr>
                                        <p:cTn id="7" dur="145">
                                          <p:stCondLst>
                                            <p:cond delay="0"/>
                                          </p:stCondLst>
                                        </p:cTn>
                                        <p:tgtEl>
                                          <p:spTgt spid="38936"/>
                                        </p:tgtEl>
                                      </p:cBhvr>
                                    </p:animEffect>
                                    <p:anim calcmode="lin" valueType="num">
                                      <p:cBhvr>
                                        <p:cTn id="8" dur="456" tmFilter="0,0; 0.14,0.36; 0.43,0.73; 0.71,0.91; 1.0,1.0">
                                          <p:stCondLst>
                                            <p:cond delay="0"/>
                                          </p:stCondLst>
                                        </p:cTn>
                                        <p:tgtEl>
                                          <p:spTgt spid="3893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893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893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893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8936"/>
                                        </p:tgtEl>
                                        <p:attrNameLst>
                                          <p:attrName>ppt_y</p:attrName>
                                        </p:attrNameLst>
                                      </p:cBhvr>
                                      <p:tavLst>
                                        <p:tav tm="0" fmla="#ppt_y-sin(pi*$)/81">
                                          <p:val>
                                            <p:fltVal val="0"/>
                                          </p:val>
                                        </p:tav>
                                        <p:tav tm="100000">
                                          <p:val>
                                            <p:fltVal val="1"/>
                                          </p:val>
                                        </p:tav>
                                      </p:tavLst>
                                    </p:anim>
                                    <p:animScale>
                                      <p:cBhvr>
                                        <p:cTn id="13" dur="7">
                                          <p:stCondLst>
                                            <p:cond delay="162"/>
                                          </p:stCondLst>
                                        </p:cTn>
                                        <p:tgtEl>
                                          <p:spTgt spid="38936"/>
                                        </p:tgtEl>
                                      </p:cBhvr>
                                      <p:to x="100000" y="60000"/>
                                    </p:animScale>
                                    <p:animScale>
                                      <p:cBhvr>
                                        <p:cTn id="14" dur="41" decel="50000">
                                          <p:stCondLst>
                                            <p:cond delay="169"/>
                                          </p:stCondLst>
                                        </p:cTn>
                                        <p:tgtEl>
                                          <p:spTgt spid="38936"/>
                                        </p:tgtEl>
                                      </p:cBhvr>
                                      <p:to x="100000" y="100000"/>
                                    </p:animScale>
                                    <p:animScale>
                                      <p:cBhvr>
                                        <p:cTn id="15" dur="7">
                                          <p:stCondLst>
                                            <p:cond delay="328"/>
                                          </p:stCondLst>
                                        </p:cTn>
                                        <p:tgtEl>
                                          <p:spTgt spid="38936"/>
                                        </p:tgtEl>
                                      </p:cBhvr>
                                      <p:to x="100000" y="80000"/>
                                    </p:animScale>
                                    <p:animScale>
                                      <p:cBhvr>
                                        <p:cTn id="16" dur="41" decel="50000">
                                          <p:stCondLst>
                                            <p:cond delay="335"/>
                                          </p:stCondLst>
                                        </p:cTn>
                                        <p:tgtEl>
                                          <p:spTgt spid="38936"/>
                                        </p:tgtEl>
                                      </p:cBhvr>
                                      <p:to x="100000" y="100000"/>
                                    </p:animScale>
                                    <p:animScale>
                                      <p:cBhvr>
                                        <p:cTn id="17" dur="7">
                                          <p:stCondLst>
                                            <p:cond delay="410"/>
                                          </p:stCondLst>
                                        </p:cTn>
                                        <p:tgtEl>
                                          <p:spTgt spid="38936"/>
                                        </p:tgtEl>
                                      </p:cBhvr>
                                      <p:to x="100000" y="90000"/>
                                    </p:animScale>
                                    <p:animScale>
                                      <p:cBhvr>
                                        <p:cTn id="18" dur="41" decel="50000">
                                          <p:stCondLst>
                                            <p:cond delay="417"/>
                                          </p:stCondLst>
                                        </p:cTn>
                                        <p:tgtEl>
                                          <p:spTgt spid="38936"/>
                                        </p:tgtEl>
                                      </p:cBhvr>
                                      <p:to x="100000" y="100000"/>
                                    </p:animScale>
                                    <p:animScale>
                                      <p:cBhvr>
                                        <p:cTn id="19" dur="7">
                                          <p:stCondLst>
                                            <p:cond delay="452"/>
                                          </p:stCondLst>
                                        </p:cTn>
                                        <p:tgtEl>
                                          <p:spTgt spid="38936"/>
                                        </p:tgtEl>
                                      </p:cBhvr>
                                      <p:to x="100000" y="95000"/>
                                    </p:animScale>
                                    <p:animScale>
                                      <p:cBhvr>
                                        <p:cTn id="20" dur="41" decel="50000">
                                          <p:stCondLst>
                                            <p:cond delay="458"/>
                                          </p:stCondLst>
                                        </p:cTn>
                                        <p:tgtEl>
                                          <p:spTgt spid="38936"/>
                                        </p:tgtEl>
                                      </p:cBhvr>
                                      <p:to x="100000" y="100000"/>
                                    </p:animScale>
                                  </p:childTnLst>
                                </p:cTn>
                              </p:par>
                            </p:childTnLst>
                          </p:cTn>
                        </p:par>
                        <p:par>
                          <p:cTn id="21" fill="hold">
                            <p:stCondLst>
                              <p:cond delay="499"/>
                            </p:stCondLst>
                            <p:childTnLst>
                              <p:par>
                                <p:cTn id="22" presetID="26"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145">
                                          <p:stCondLst>
                                            <p:cond delay="0"/>
                                          </p:stCondLst>
                                        </p:cTn>
                                        <p:tgtEl>
                                          <p:spTgt spid="27"/>
                                        </p:tgtEl>
                                      </p:cBhvr>
                                    </p:animEffect>
                                    <p:anim calcmode="lin" valueType="num">
                                      <p:cBhvr>
                                        <p:cTn id="25" dur="456"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30" dur="7">
                                          <p:stCondLst>
                                            <p:cond delay="162"/>
                                          </p:stCondLst>
                                        </p:cTn>
                                        <p:tgtEl>
                                          <p:spTgt spid="27"/>
                                        </p:tgtEl>
                                      </p:cBhvr>
                                      <p:to x="100000" y="60000"/>
                                    </p:animScale>
                                    <p:animScale>
                                      <p:cBhvr>
                                        <p:cTn id="31" dur="41" decel="50000">
                                          <p:stCondLst>
                                            <p:cond delay="169"/>
                                          </p:stCondLst>
                                        </p:cTn>
                                        <p:tgtEl>
                                          <p:spTgt spid="27"/>
                                        </p:tgtEl>
                                      </p:cBhvr>
                                      <p:to x="100000" y="100000"/>
                                    </p:animScale>
                                    <p:animScale>
                                      <p:cBhvr>
                                        <p:cTn id="32" dur="7">
                                          <p:stCondLst>
                                            <p:cond delay="328"/>
                                          </p:stCondLst>
                                        </p:cTn>
                                        <p:tgtEl>
                                          <p:spTgt spid="27"/>
                                        </p:tgtEl>
                                      </p:cBhvr>
                                      <p:to x="100000" y="80000"/>
                                    </p:animScale>
                                    <p:animScale>
                                      <p:cBhvr>
                                        <p:cTn id="33" dur="41" decel="50000">
                                          <p:stCondLst>
                                            <p:cond delay="335"/>
                                          </p:stCondLst>
                                        </p:cTn>
                                        <p:tgtEl>
                                          <p:spTgt spid="27"/>
                                        </p:tgtEl>
                                      </p:cBhvr>
                                      <p:to x="100000" y="100000"/>
                                    </p:animScale>
                                    <p:animScale>
                                      <p:cBhvr>
                                        <p:cTn id="34" dur="7">
                                          <p:stCondLst>
                                            <p:cond delay="410"/>
                                          </p:stCondLst>
                                        </p:cTn>
                                        <p:tgtEl>
                                          <p:spTgt spid="27"/>
                                        </p:tgtEl>
                                      </p:cBhvr>
                                      <p:to x="100000" y="90000"/>
                                    </p:animScale>
                                    <p:animScale>
                                      <p:cBhvr>
                                        <p:cTn id="35" dur="41" decel="50000">
                                          <p:stCondLst>
                                            <p:cond delay="417"/>
                                          </p:stCondLst>
                                        </p:cTn>
                                        <p:tgtEl>
                                          <p:spTgt spid="27"/>
                                        </p:tgtEl>
                                      </p:cBhvr>
                                      <p:to x="100000" y="100000"/>
                                    </p:animScale>
                                    <p:animScale>
                                      <p:cBhvr>
                                        <p:cTn id="36" dur="7">
                                          <p:stCondLst>
                                            <p:cond delay="452"/>
                                          </p:stCondLst>
                                        </p:cTn>
                                        <p:tgtEl>
                                          <p:spTgt spid="27"/>
                                        </p:tgtEl>
                                      </p:cBhvr>
                                      <p:to x="100000" y="95000"/>
                                    </p:animScale>
                                    <p:animScale>
                                      <p:cBhvr>
                                        <p:cTn id="37" dur="41" decel="50000">
                                          <p:stCondLst>
                                            <p:cond delay="458"/>
                                          </p:stCondLst>
                                        </p:cTn>
                                        <p:tgtEl>
                                          <p:spTgt spid="27"/>
                                        </p:tgtEl>
                                      </p:cBhvr>
                                      <p:to x="100000" y="100000"/>
                                    </p:animScale>
                                  </p:childTnLst>
                                </p:cTn>
                              </p:par>
                            </p:childTnLst>
                          </p:cTn>
                        </p:par>
                        <p:par>
                          <p:cTn id="38" fill="hold">
                            <p:stCondLst>
                              <p:cond delay="998"/>
                            </p:stCondLst>
                            <p:childTnLst>
                              <p:par>
                                <p:cTn id="39" presetID="26"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145">
                                          <p:stCondLst>
                                            <p:cond delay="0"/>
                                          </p:stCondLst>
                                        </p:cTn>
                                        <p:tgtEl>
                                          <p:spTgt spid="26"/>
                                        </p:tgtEl>
                                      </p:cBhvr>
                                    </p:animEffect>
                                    <p:anim calcmode="lin" valueType="num">
                                      <p:cBhvr>
                                        <p:cTn id="42" dur="456"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26"/>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26"/>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26"/>
                                        </p:tgtEl>
                                        <p:attrNameLst>
                                          <p:attrName>ppt_y</p:attrName>
                                        </p:attrNameLst>
                                      </p:cBhvr>
                                      <p:tavLst>
                                        <p:tav tm="0" fmla="#ppt_y-sin(pi*$)/81">
                                          <p:val>
                                            <p:fltVal val="0"/>
                                          </p:val>
                                        </p:tav>
                                        <p:tav tm="100000">
                                          <p:val>
                                            <p:fltVal val="1"/>
                                          </p:val>
                                        </p:tav>
                                      </p:tavLst>
                                    </p:anim>
                                    <p:animScale>
                                      <p:cBhvr>
                                        <p:cTn id="47" dur="7">
                                          <p:stCondLst>
                                            <p:cond delay="162"/>
                                          </p:stCondLst>
                                        </p:cTn>
                                        <p:tgtEl>
                                          <p:spTgt spid="26"/>
                                        </p:tgtEl>
                                      </p:cBhvr>
                                      <p:to x="100000" y="60000"/>
                                    </p:animScale>
                                    <p:animScale>
                                      <p:cBhvr>
                                        <p:cTn id="48" dur="41" decel="50000">
                                          <p:stCondLst>
                                            <p:cond delay="169"/>
                                          </p:stCondLst>
                                        </p:cTn>
                                        <p:tgtEl>
                                          <p:spTgt spid="26"/>
                                        </p:tgtEl>
                                      </p:cBhvr>
                                      <p:to x="100000" y="100000"/>
                                    </p:animScale>
                                    <p:animScale>
                                      <p:cBhvr>
                                        <p:cTn id="49" dur="7">
                                          <p:stCondLst>
                                            <p:cond delay="328"/>
                                          </p:stCondLst>
                                        </p:cTn>
                                        <p:tgtEl>
                                          <p:spTgt spid="26"/>
                                        </p:tgtEl>
                                      </p:cBhvr>
                                      <p:to x="100000" y="80000"/>
                                    </p:animScale>
                                    <p:animScale>
                                      <p:cBhvr>
                                        <p:cTn id="50" dur="41" decel="50000">
                                          <p:stCondLst>
                                            <p:cond delay="335"/>
                                          </p:stCondLst>
                                        </p:cTn>
                                        <p:tgtEl>
                                          <p:spTgt spid="26"/>
                                        </p:tgtEl>
                                      </p:cBhvr>
                                      <p:to x="100000" y="100000"/>
                                    </p:animScale>
                                    <p:animScale>
                                      <p:cBhvr>
                                        <p:cTn id="51" dur="7">
                                          <p:stCondLst>
                                            <p:cond delay="410"/>
                                          </p:stCondLst>
                                        </p:cTn>
                                        <p:tgtEl>
                                          <p:spTgt spid="26"/>
                                        </p:tgtEl>
                                      </p:cBhvr>
                                      <p:to x="100000" y="90000"/>
                                    </p:animScale>
                                    <p:animScale>
                                      <p:cBhvr>
                                        <p:cTn id="52" dur="41" decel="50000">
                                          <p:stCondLst>
                                            <p:cond delay="417"/>
                                          </p:stCondLst>
                                        </p:cTn>
                                        <p:tgtEl>
                                          <p:spTgt spid="26"/>
                                        </p:tgtEl>
                                      </p:cBhvr>
                                      <p:to x="100000" y="100000"/>
                                    </p:animScale>
                                    <p:animScale>
                                      <p:cBhvr>
                                        <p:cTn id="53" dur="7">
                                          <p:stCondLst>
                                            <p:cond delay="452"/>
                                          </p:stCondLst>
                                        </p:cTn>
                                        <p:tgtEl>
                                          <p:spTgt spid="26"/>
                                        </p:tgtEl>
                                      </p:cBhvr>
                                      <p:to x="100000" y="95000"/>
                                    </p:animScale>
                                    <p:animScale>
                                      <p:cBhvr>
                                        <p:cTn id="54" dur="41" decel="50000">
                                          <p:stCondLst>
                                            <p:cond delay="458"/>
                                          </p:stCondLst>
                                        </p:cTn>
                                        <p:tgtEl>
                                          <p:spTgt spid="26"/>
                                        </p:tgtEl>
                                      </p:cBhvr>
                                      <p:to x="100000" y="100000"/>
                                    </p:animScale>
                                  </p:childTnLst>
                                </p:cTn>
                              </p:par>
                            </p:childTnLst>
                          </p:cTn>
                        </p:par>
                        <p:par>
                          <p:cTn id="55" fill="hold">
                            <p:stCondLst>
                              <p:cond delay="1497"/>
                            </p:stCondLst>
                            <p:childTnLst>
                              <p:par>
                                <p:cTn id="56" presetID="26" presetClass="entr" presetSubtype="0" fill="hold" nodeType="afterEffect">
                                  <p:stCondLst>
                                    <p:cond delay="0"/>
                                  </p:stCondLst>
                                  <p:childTnLst>
                                    <p:set>
                                      <p:cBhvr>
                                        <p:cTn id="57" dur="1" fill="hold">
                                          <p:stCondLst>
                                            <p:cond delay="0"/>
                                          </p:stCondLst>
                                        </p:cTn>
                                        <p:tgtEl>
                                          <p:spTgt spid="38935"/>
                                        </p:tgtEl>
                                        <p:attrNameLst>
                                          <p:attrName>style.visibility</p:attrName>
                                        </p:attrNameLst>
                                      </p:cBhvr>
                                      <p:to>
                                        <p:strVal val="visible"/>
                                      </p:to>
                                    </p:set>
                                    <p:animEffect transition="in" filter="wipe(down)">
                                      <p:cBhvr>
                                        <p:cTn id="58" dur="145">
                                          <p:stCondLst>
                                            <p:cond delay="0"/>
                                          </p:stCondLst>
                                        </p:cTn>
                                        <p:tgtEl>
                                          <p:spTgt spid="38935"/>
                                        </p:tgtEl>
                                      </p:cBhvr>
                                    </p:animEffect>
                                    <p:anim calcmode="lin" valueType="num">
                                      <p:cBhvr>
                                        <p:cTn id="59" dur="456" tmFilter="0,0; 0.14,0.36; 0.43,0.73; 0.71,0.91; 1.0,1.0">
                                          <p:stCondLst>
                                            <p:cond delay="0"/>
                                          </p:stCondLst>
                                        </p:cTn>
                                        <p:tgtEl>
                                          <p:spTgt spid="38935"/>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38935"/>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38935"/>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38935"/>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38935"/>
                                        </p:tgtEl>
                                        <p:attrNameLst>
                                          <p:attrName>ppt_y</p:attrName>
                                        </p:attrNameLst>
                                      </p:cBhvr>
                                      <p:tavLst>
                                        <p:tav tm="0" fmla="#ppt_y-sin(pi*$)/81">
                                          <p:val>
                                            <p:fltVal val="0"/>
                                          </p:val>
                                        </p:tav>
                                        <p:tav tm="100000">
                                          <p:val>
                                            <p:fltVal val="1"/>
                                          </p:val>
                                        </p:tav>
                                      </p:tavLst>
                                    </p:anim>
                                    <p:animScale>
                                      <p:cBhvr>
                                        <p:cTn id="64" dur="7">
                                          <p:stCondLst>
                                            <p:cond delay="162"/>
                                          </p:stCondLst>
                                        </p:cTn>
                                        <p:tgtEl>
                                          <p:spTgt spid="38935"/>
                                        </p:tgtEl>
                                      </p:cBhvr>
                                      <p:to x="100000" y="60000"/>
                                    </p:animScale>
                                    <p:animScale>
                                      <p:cBhvr>
                                        <p:cTn id="65" dur="41" decel="50000">
                                          <p:stCondLst>
                                            <p:cond delay="169"/>
                                          </p:stCondLst>
                                        </p:cTn>
                                        <p:tgtEl>
                                          <p:spTgt spid="38935"/>
                                        </p:tgtEl>
                                      </p:cBhvr>
                                      <p:to x="100000" y="100000"/>
                                    </p:animScale>
                                    <p:animScale>
                                      <p:cBhvr>
                                        <p:cTn id="66" dur="7">
                                          <p:stCondLst>
                                            <p:cond delay="328"/>
                                          </p:stCondLst>
                                        </p:cTn>
                                        <p:tgtEl>
                                          <p:spTgt spid="38935"/>
                                        </p:tgtEl>
                                      </p:cBhvr>
                                      <p:to x="100000" y="80000"/>
                                    </p:animScale>
                                    <p:animScale>
                                      <p:cBhvr>
                                        <p:cTn id="67" dur="41" decel="50000">
                                          <p:stCondLst>
                                            <p:cond delay="335"/>
                                          </p:stCondLst>
                                        </p:cTn>
                                        <p:tgtEl>
                                          <p:spTgt spid="38935"/>
                                        </p:tgtEl>
                                      </p:cBhvr>
                                      <p:to x="100000" y="100000"/>
                                    </p:animScale>
                                    <p:animScale>
                                      <p:cBhvr>
                                        <p:cTn id="68" dur="7">
                                          <p:stCondLst>
                                            <p:cond delay="410"/>
                                          </p:stCondLst>
                                        </p:cTn>
                                        <p:tgtEl>
                                          <p:spTgt spid="38935"/>
                                        </p:tgtEl>
                                      </p:cBhvr>
                                      <p:to x="100000" y="90000"/>
                                    </p:animScale>
                                    <p:animScale>
                                      <p:cBhvr>
                                        <p:cTn id="69" dur="41" decel="50000">
                                          <p:stCondLst>
                                            <p:cond delay="417"/>
                                          </p:stCondLst>
                                        </p:cTn>
                                        <p:tgtEl>
                                          <p:spTgt spid="38935"/>
                                        </p:tgtEl>
                                      </p:cBhvr>
                                      <p:to x="100000" y="100000"/>
                                    </p:animScale>
                                    <p:animScale>
                                      <p:cBhvr>
                                        <p:cTn id="70" dur="7">
                                          <p:stCondLst>
                                            <p:cond delay="452"/>
                                          </p:stCondLst>
                                        </p:cTn>
                                        <p:tgtEl>
                                          <p:spTgt spid="38935"/>
                                        </p:tgtEl>
                                      </p:cBhvr>
                                      <p:to x="100000" y="95000"/>
                                    </p:animScale>
                                    <p:animScale>
                                      <p:cBhvr>
                                        <p:cTn id="71" dur="41" decel="50000">
                                          <p:stCondLst>
                                            <p:cond delay="458"/>
                                          </p:stCondLst>
                                        </p:cTn>
                                        <p:tgtEl>
                                          <p:spTgt spid="3893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8919"/>
                                        </p:tgtEl>
                                        <p:attrNameLst>
                                          <p:attrName>style.visibility</p:attrName>
                                        </p:attrNameLst>
                                      </p:cBhvr>
                                      <p:to>
                                        <p:strVal val="visible"/>
                                      </p:to>
                                    </p:set>
                                    <p:animEffect transition="in" filter="wipe(down)">
                                      <p:cBhvr>
                                        <p:cTn id="76" dur="145">
                                          <p:stCondLst>
                                            <p:cond delay="0"/>
                                          </p:stCondLst>
                                        </p:cTn>
                                        <p:tgtEl>
                                          <p:spTgt spid="38919"/>
                                        </p:tgtEl>
                                      </p:cBhvr>
                                    </p:animEffect>
                                    <p:anim calcmode="lin" valueType="num">
                                      <p:cBhvr>
                                        <p:cTn id="77" dur="456" tmFilter="0,0; 0.14,0.36; 0.43,0.73; 0.71,0.91; 1.0,1.0">
                                          <p:stCondLst>
                                            <p:cond delay="0"/>
                                          </p:stCondLst>
                                        </p:cTn>
                                        <p:tgtEl>
                                          <p:spTgt spid="38919"/>
                                        </p:tgtEl>
                                        <p:attrNameLst>
                                          <p:attrName>ppt_x</p:attrName>
                                        </p:attrNameLst>
                                      </p:cBhvr>
                                      <p:tavLst>
                                        <p:tav tm="0">
                                          <p:val>
                                            <p:strVal val="#ppt_x-0.25"/>
                                          </p:val>
                                        </p:tav>
                                        <p:tav tm="100000">
                                          <p:val>
                                            <p:strVal val="#ppt_x"/>
                                          </p:val>
                                        </p:tav>
                                      </p:tavLst>
                                    </p:anim>
                                    <p:anim calcmode="lin" valueType="num">
                                      <p:cBhvr>
                                        <p:cTn id="78" dur="166" tmFilter="0.0,0.0; 0.25,0.07; 0.50,0.2; 0.75,0.467; 1.0,1.0">
                                          <p:stCondLst>
                                            <p:cond delay="0"/>
                                          </p:stCondLst>
                                        </p:cTn>
                                        <p:tgtEl>
                                          <p:spTgt spid="38919"/>
                                        </p:tgtEl>
                                        <p:attrNameLst>
                                          <p:attrName>ppt_y</p:attrName>
                                        </p:attrNameLst>
                                      </p:cBhvr>
                                      <p:tavLst>
                                        <p:tav tm="0" fmla="#ppt_y-sin(pi*$)/3">
                                          <p:val>
                                            <p:fltVal val="0.5"/>
                                          </p:val>
                                        </p:tav>
                                        <p:tav tm="100000">
                                          <p:val>
                                            <p:fltVal val="1"/>
                                          </p:val>
                                        </p:tav>
                                      </p:tavLst>
                                    </p:anim>
                                    <p:anim calcmode="lin" valueType="num">
                                      <p:cBhvr>
                                        <p:cTn id="79" dur="166" tmFilter="0, 0; 0.125,0.2665; 0.25,0.4; 0.375,0.465; 0.5,0.5;  0.625,0.535; 0.75,0.6; 0.875,0.7335; 1,1">
                                          <p:stCondLst>
                                            <p:cond delay="166"/>
                                          </p:stCondLst>
                                        </p:cTn>
                                        <p:tgtEl>
                                          <p:spTgt spid="38919"/>
                                        </p:tgtEl>
                                        <p:attrNameLst>
                                          <p:attrName>ppt_y</p:attrName>
                                        </p:attrNameLst>
                                      </p:cBhvr>
                                      <p:tavLst>
                                        <p:tav tm="0" fmla="#ppt_y-sin(pi*$)/9">
                                          <p:val>
                                            <p:fltVal val="0"/>
                                          </p:val>
                                        </p:tav>
                                        <p:tav tm="100000">
                                          <p:val>
                                            <p:fltVal val="1"/>
                                          </p:val>
                                        </p:tav>
                                      </p:tavLst>
                                    </p:anim>
                                    <p:anim calcmode="lin" valueType="num">
                                      <p:cBhvr>
                                        <p:cTn id="80" dur="83" tmFilter="0, 0; 0.125,0.2665; 0.25,0.4; 0.375,0.465; 0.5,0.5;  0.625,0.535; 0.75,0.6; 0.875,0.7335; 1,1">
                                          <p:stCondLst>
                                            <p:cond delay="331"/>
                                          </p:stCondLst>
                                        </p:cTn>
                                        <p:tgtEl>
                                          <p:spTgt spid="38919"/>
                                        </p:tgtEl>
                                        <p:attrNameLst>
                                          <p:attrName>ppt_y</p:attrName>
                                        </p:attrNameLst>
                                      </p:cBhvr>
                                      <p:tavLst>
                                        <p:tav tm="0" fmla="#ppt_y-sin(pi*$)/27">
                                          <p:val>
                                            <p:fltVal val="0"/>
                                          </p:val>
                                        </p:tav>
                                        <p:tav tm="100000">
                                          <p:val>
                                            <p:fltVal val="1"/>
                                          </p:val>
                                        </p:tav>
                                      </p:tavLst>
                                    </p:anim>
                                    <p:anim calcmode="lin" valueType="num">
                                      <p:cBhvr>
                                        <p:cTn id="81" dur="41" tmFilter="0, 0; 0.125,0.2665; 0.25,0.4; 0.375,0.465; 0.5,0.5;  0.625,0.535; 0.75,0.6; 0.875,0.7335; 1,1">
                                          <p:stCondLst>
                                            <p:cond delay="414"/>
                                          </p:stCondLst>
                                        </p:cTn>
                                        <p:tgtEl>
                                          <p:spTgt spid="38919"/>
                                        </p:tgtEl>
                                        <p:attrNameLst>
                                          <p:attrName>ppt_y</p:attrName>
                                        </p:attrNameLst>
                                      </p:cBhvr>
                                      <p:tavLst>
                                        <p:tav tm="0" fmla="#ppt_y-sin(pi*$)/81">
                                          <p:val>
                                            <p:fltVal val="0"/>
                                          </p:val>
                                        </p:tav>
                                        <p:tav tm="100000">
                                          <p:val>
                                            <p:fltVal val="1"/>
                                          </p:val>
                                        </p:tav>
                                      </p:tavLst>
                                    </p:anim>
                                    <p:animScale>
                                      <p:cBhvr>
                                        <p:cTn id="82" dur="7">
                                          <p:stCondLst>
                                            <p:cond delay="162"/>
                                          </p:stCondLst>
                                        </p:cTn>
                                        <p:tgtEl>
                                          <p:spTgt spid="38919"/>
                                        </p:tgtEl>
                                      </p:cBhvr>
                                      <p:to x="100000" y="60000"/>
                                    </p:animScale>
                                    <p:animScale>
                                      <p:cBhvr>
                                        <p:cTn id="83" dur="41" decel="50000">
                                          <p:stCondLst>
                                            <p:cond delay="169"/>
                                          </p:stCondLst>
                                        </p:cTn>
                                        <p:tgtEl>
                                          <p:spTgt spid="38919"/>
                                        </p:tgtEl>
                                      </p:cBhvr>
                                      <p:to x="100000" y="100000"/>
                                    </p:animScale>
                                    <p:animScale>
                                      <p:cBhvr>
                                        <p:cTn id="84" dur="7">
                                          <p:stCondLst>
                                            <p:cond delay="328"/>
                                          </p:stCondLst>
                                        </p:cTn>
                                        <p:tgtEl>
                                          <p:spTgt spid="38919"/>
                                        </p:tgtEl>
                                      </p:cBhvr>
                                      <p:to x="100000" y="80000"/>
                                    </p:animScale>
                                    <p:animScale>
                                      <p:cBhvr>
                                        <p:cTn id="85" dur="41" decel="50000">
                                          <p:stCondLst>
                                            <p:cond delay="335"/>
                                          </p:stCondLst>
                                        </p:cTn>
                                        <p:tgtEl>
                                          <p:spTgt spid="38919"/>
                                        </p:tgtEl>
                                      </p:cBhvr>
                                      <p:to x="100000" y="100000"/>
                                    </p:animScale>
                                    <p:animScale>
                                      <p:cBhvr>
                                        <p:cTn id="86" dur="7">
                                          <p:stCondLst>
                                            <p:cond delay="410"/>
                                          </p:stCondLst>
                                        </p:cTn>
                                        <p:tgtEl>
                                          <p:spTgt spid="38919"/>
                                        </p:tgtEl>
                                      </p:cBhvr>
                                      <p:to x="100000" y="90000"/>
                                    </p:animScale>
                                    <p:animScale>
                                      <p:cBhvr>
                                        <p:cTn id="87" dur="41" decel="50000">
                                          <p:stCondLst>
                                            <p:cond delay="417"/>
                                          </p:stCondLst>
                                        </p:cTn>
                                        <p:tgtEl>
                                          <p:spTgt spid="38919"/>
                                        </p:tgtEl>
                                      </p:cBhvr>
                                      <p:to x="100000" y="100000"/>
                                    </p:animScale>
                                    <p:animScale>
                                      <p:cBhvr>
                                        <p:cTn id="88" dur="7">
                                          <p:stCondLst>
                                            <p:cond delay="452"/>
                                          </p:stCondLst>
                                        </p:cTn>
                                        <p:tgtEl>
                                          <p:spTgt spid="38919"/>
                                        </p:tgtEl>
                                      </p:cBhvr>
                                      <p:to x="100000" y="95000"/>
                                    </p:animScale>
                                    <p:animScale>
                                      <p:cBhvr>
                                        <p:cTn id="89" dur="41" decel="50000">
                                          <p:stCondLst>
                                            <p:cond delay="458"/>
                                          </p:stCondLst>
                                        </p:cTn>
                                        <p:tgtEl>
                                          <p:spTgt spid="38919"/>
                                        </p:tgtEl>
                                      </p:cBhvr>
                                      <p:to x="100000" y="100000"/>
                                    </p:animScale>
                                  </p:childTnLst>
                                </p:cTn>
                              </p:par>
                            </p:childTnLst>
                          </p:cTn>
                        </p:par>
                        <p:par>
                          <p:cTn id="90" fill="hold">
                            <p:stCondLst>
                              <p:cond delay="499"/>
                            </p:stCondLst>
                            <p:childTnLst>
                              <p:par>
                                <p:cTn id="91" presetID="26" presetClass="entr" presetSubtype="0" fill="hold" nodeType="afterEffect">
                                  <p:stCondLst>
                                    <p:cond delay="0"/>
                                  </p:stCondLst>
                                  <p:childTnLst>
                                    <p:set>
                                      <p:cBhvr>
                                        <p:cTn id="92" dur="1" fill="hold">
                                          <p:stCondLst>
                                            <p:cond delay="0"/>
                                          </p:stCondLst>
                                        </p:cTn>
                                        <p:tgtEl>
                                          <p:spTgt spid="38920"/>
                                        </p:tgtEl>
                                        <p:attrNameLst>
                                          <p:attrName>style.visibility</p:attrName>
                                        </p:attrNameLst>
                                      </p:cBhvr>
                                      <p:to>
                                        <p:strVal val="visible"/>
                                      </p:to>
                                    </p:set>
                                    <p:animEffect transition="in" filter="wipe(down)">
                                      <p:cBhvr>
                                        <p:cTn id="93" dur="145">
                                          <p:stCondLst>
                                            <p:cond delay="0"/>
                                          </p:stCondLst>
                                        </p:cTn>
                                        <p:tgtEl>
                                          <p:spTgt spid="38920"/>
                                        </p:tgtEl>
                                      </p:cBhvr>
                                    </p:animEffect>
                                    <p:anim calcmode="lin" valueType="num">
                                      <p:cBhvr>
                                        <p:cTn id="94" dur="456" tmFilter="0,0; 0.14,0.36; 0.43,0.73; 0.71,0.91; 1.0,1.0">
                                          <p:stCondLst>
                                            <p:cond delay="0"/>
                                          </p:stCondLst>
                                        </p:cTn>
                                        <p:tgtEl>
                                          <p:spTgt spid="38920"/>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38920"/>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38920"/>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38920"/>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38920"/>
                                        </p:tgtEl>
                                        <p:attrNameLst>
                                          <p:attrName>ppt_y</p:attrName>
                                        </p:attrNameLst>
                                      </p:cBhvr>
                                      <p:tavLst>
                                        <p:tav tm="0" fmla="#ppt_y-sin(pi*$)/81">
                                          <p:val>
                                            <p:fltVal val="0"/>
                                          </p:val>
                                        </p:tav>
                                        <p:tav tm="100000">
                                          <p:val>
                                            <p:fltVal val="1"/>
                                          </p:val>
                                        </p:tav>
                                      </p:tavLst>
                                    </p:anim>
                                    <p:animScale>
                                      <p:cBhvr>
                                        <p:cTn id="99" dur="7">
                                          <p:stCondLst>
                                            <p:cond delay="162"/>
                                          </p:stCondLst>
                                        </p:cTn>
                                        <p:tgtEl>
                                          <p:spTgt spid="38920"/>
                                        </p:tgtEl>
                                      </p:cBhvr>
                                      <p:to x="100000" y="60000"/>
                                    </p:animScale>
                                    <p:animScale>
                                      <p:cBhvr>
                                        <p:cTn id="100" dur="41" decel="50000">
                                          <p:stCondLst>
                                            <p:cond delay="169"/>
                                          </p:stCondLst>
                                        </p:cTn>
                                        <p:tgtEl>
                                          <p:spTgt spid="38920"/>
                                        </p:tgtEl>
                                      </p:cBhvr>
                                      <p:to x="100000" y="100000"/>
                                    </p:animScale>
                                    <p:animScale>
                                      <p:cBhvr>
                                        <p:cTn id="101" dur="7">
                                          <p:stCondLst>
                                            <p:cond delay="328"/>
                                          </p:stCondLst>
                                        </p:cTn>
                                        <p:tgtEl>
                                          <p:spTgt spid="38920"/>
                                        </p:tgtEl>
                                      </p:cBhvr>
                                      <p:to x="100000" y="80000"/>
                                    </p:animScale>
                                    <p:animScale>
                                      <p:cBhvr>
                                        <p:cTn id="102" dur="41" decel="50000">
                                          <p:stCondLst>
                                            <p:cond delay="335"/>
                                          </p:stCondLst>
                                        </p:cTn>
                                        <p:tgtEl>
                                          <p:spTgt spid="38920"/>
                                        </p:tgtEl>
                                      </p:cBhvr>
                                      <p:to x="100000" y="100000"/>
                                    </p:animScale>
                                    <p:animScale>
                                      <p:cBhvr>
                                        <p:cTn id="103" dur="7">
                                          <p:stCondLst>
                                            <p:cond delay="410"/>
                                          </p:stCondLst>
                                        </p:cTn>
                                        <p:tgtEl>
                                          <p:spTgt spid="38920"/>
                                        </p:tgtEl>
                                      </p:cBhvr>
                                      <p:to x="100000" y="90000"/>
                                    </p:animScale>
                                    <p:animScale>
                                      <p:cBhvr>
                                        <p:cTn id="104" dur="41" decel="50000">
                                          <p:stCondLst>
                                            <p:cond delay="417"/>
                                          </p:stCondLst>
                                        </p:cTn>
                                        <p:tgtEl>
                                          <p:spTgt spid="38920"/>
                                        </p:tgtEl>
                                      </p:cBhvr>
                                      <p:to x="100000" y="100000"/>
                                    </p:animScale>
                                    <p:animScale>
                                      <p:cBhvr>
                                        <p:cTn id="105" dur="7">
                                          <p:stCondLst>
                                            <p:cond delay="452"/>
                                          </p:stCondLst>
                                        </p:cTn>
                                        <p:tgtEl>
                                          <p:spTgt spid="38920"/>
                                        </p:tgtEl>
                                      </p:cBhvr>
                                      <p:to x="100000" y="95000"/>
                                    </p:animScale>
                                    <p:animScale>
                                      <p:cBhvr>
                                        <p:cTn id="106" dur="41" decel="50000">
                                          <p:stCondLst>
                                            <p:cond delay="458"/>
                                          </p:stCondLst>
                                        </p:cTn>
                                        <p:tgtEl>
                                          <p:spTgt spid="38920"/>
                                        </p:tgtEl>
                                      </p:cBhvr>
                                      <p:to x="100000" y="100000"/>
                                    </p:animScale>
                                  </p:childTnLst>
                                </p:cTn>
                              </p:par>
                            </p:childTnLst>
                          </p:cTn>
                        </p:par>
                        <p:par>
                          <p:cTn id="107" fill="hold">
                            <p:stCondLst>
                              <p:cond delay="1497"/>
                            </p:stCondLst>
                            <p:childTnLst>
                              <p:par>
                                <p:cTn id="108" presetID="26" presetClass="entr" presetSubtype="0" fill="hold" nodeType="afterEffect">
                                  <p:stCondLst>
                                    <p:cond delay="0"/>
                                  </p:stCondLst>
                                  <p:childTnLst>
                                    <p:set>
                                      <p:cBhvr>
                                        <p:cTn id="109" dur="1" fill="hold">
                                          <p:stCondLst>
                                            <p:cond delay="0"/>
                                          </p:stCondLst>
                                        </p:cTn>
                                        <p:tgtEl>
                                          <p:spTgt spid="38921"/>
                                        </p:tgtEl>
                                        <p:attrNameLst>
                                          <p:attrName>style.visibility</p:attrName>
                                        </p:attrNameLst>
                                      </p:cBhvr>
                                      <p:to>
                                        <p:strVal val="visible"/>
                                      </p:to>
                                    </p:set>
                                    <p:animEffect transition="in" filter="wipe(down)">
                                      <p:cBhvr>
                                        <p:cTn id="110" dur="145">
                                          <p:stCondLst>
                                            <p:cond delay="0"/>
                                          </p:stCondLst>
                                        </p:cTn>
                                        <p:tgtEl>
                                          <p:spTgt spid="38921"/>
                                        </p:tgtEl>
                                      </p:cBhvr>
                                    </p:animEffect>
                                    <p:anim calcmode="lin" valueType="num">
                                      <p:cBhvr>
                                        <p:cTn id="111" dur="456" tmFilter="0,0; 0.14,0.36; 0.43,0.73; 0.71,0.91; 1.0,1.0">
                                          <p:stCondLst>
                                            <p:cond delay="0"/>
                                          </p:stCondLst>
                                        </p:cTn>
                                        <p:tgtEl>
                                          <p:spTgt spid="38921"/>
                                        </p:tgtEl>
                                        <p:attrNameLst>
                                          <p:attrName>ppt_x</p:attrName>
                                        </p:attrNameLst>
                                      </p:cBhvr>
                                      <p:tavLst>
                                        <p:tav tm="0">
                                          <p:val>
                                            <p:strVal val="#ppt_x-0.25"/>
                                          </p:val>
                                        </p:tav>
                                        <p:tav tm="100000">
                                          <p:val>
                                            <p:strVal val="#ppt_x"/>
                                          </p:val>
                                        </p:tav>
                                      </p:tavLst>
                                    </p:anim>
                                    <p:anim calcmode="lin" valueType="num">
                                      <p:cBhvr>
                                        <p:cTn id="112" dur="166" tmFilter="0.0,0.0; 0.25,0.07; 0.50,0.2; 0.75,0.467; 1.0,1.0">
                                          <p:stCondLst>
                                            <p:cond delay="0"/>
                                          </p:stCondLst>
                                        </p:cTn>
                                        <p:tgtEl>
                                          <p:spTgt spid="38921"/>
                                        </p:tgtEl>
                                        <p:attrNameLst>
                                          <p:attrName>ppt_y</p:attrName>
                                        </p:attrNameLst>
                                      </p:cBhvr>
                                      <p:tavLst>
                                        <p:tav tm="0" fmla="#ppt_y-sin(pi*$)/3">
                                          <p:val>
                                            <p:fltVal val="0.5"/>
                                          </p:val>
                                        </p:tav>
                                        <p:tav tm="100000">
                                          <p:val>
                                            <p:fltVal val="1"/>
                                          </p:val>
                                        </p:tav>
                                      </p:tavLst>
                                    </p:anim>
                                    <p:anim calcmode="lin" valueType="num">
                                      <p:cBhvr>
                                        <p:cTn id="113" dur="166" tmFilter="0, 0; 0.125,0.2665; 0.25,0.4; 0.375,0.465; 0.5,0.5;  0.625,0.535; 0.75,0.6; 0.875,0.7335; 1,1">
                                          <p:stCondLst>
                                            <p:cond delay="166"/>
                                          </p:stCondLst>
                                        </p:cTn>
                                        <p:tgtEl>
                                          <p:spTgt spid="38921"/>
                                        </p:tgtEl>
                                        <p:attrNameLst>
                                          <p:attrName>ppt_y</p:attrName>
                                        </p:attrNameLst>
                                      </p:cBhvr>
                                      <p:tavLst>
                                        <p:tav tm="0" fmla="#ppt_y-sin(pi*$)/9">
                                          <p:val>
                                            <p:fltVal val="0"/>
                                          </p:val>
                                        </p:tav>
                                        <p:tav tm="100000">
                                          <p:val>
                                            <p:fltVal val="1"/>
                                          </p:val>
                                        </p:tav>
                                      </p:tavLst>
                                    </p:anim>
                                    <p:anim calcmode="lin" valueType="num">
                                      <p:cBhvr>
                                        <p:cTn id="114" dur="83" tmFilter="0, 0; 0.125,0.2665; 0.25,0.4; 0.375,0.465; 0.5,0.5;  0.625,0.535; 0.75,0.6; 0.875,0.7335; 1,1">
                                          <p:stCondLst>
                                            <p:cond delay="331"/>
                                          </p:stCondLst>
                                        </p:cTn>
                                        <p:tgtEl>
                                          <p:spTgt spid="38921"/>
                                        </p:tgtEl>
                                        <p:attrNameLst>
                                          <p:attrName>ppt_y</p:attrName>
                                        </p:attrNameLst>
                                      </p:cBhvr>
                                      <p:tavLst>
                                        <p:tav tm="0" fmla="#ppt_y-sin(pi*$)/27">
                                          <p:val>
                                            <p:fltVal val="0"/>
                                          </p:val>
                                        </p:tav>
                                        <p:tav tm="100000">
                                          <p:val>
                                            <p:fltVal val="1"/>
                                          </p:val>
                                        </p:tav>
                                      </p:tavLst>
                                    </p:anim>
                                    <p:anim calcmode="lin" valueType="num">
                                      <p:cBhvr>
                                        <p:cTn id="115" dur="41" tmFilter="0, 0; 0.125,0.2665; 0.25,0.4; 0.375,0.465; 0.5,0.5;  0.625,0.535; 0.75,0.6; 0.875,0.7335; 1,1">
                                          <p:stCondLst>
                                            <p:cond delay="414"/>
                                          </p:stCondLst>
                                        </p:cTn>
                                        <p:tgtEl>
                                          <p:spTgt spid="38921"/>
                                        </p:tgtEl>
                                        <p:attrNameLst>
                                          <p:attrName>ppt_y</p:attrName>
                                        </p:attrNameLst>
                                      </p:cBhvr>
                                      <p:tavLst>
                                        <p:tav tm="0" fmla="#ppt_y-sin(pi*$)/81">
                                          <p:val>
                                            <p:fltVal val="0"/>
                                          </p:val>
                                        </p:tav>
                                        <p:tav tm="100000">
                                          <p:val>
                                            <p:fltVal val="1"/>
                                          </p:val>
                                        </p:tav>
                                      </p:tavLst>
                                    </p:anim>
                                    <p:animScale>
                                      <p:cBhvr>
                                        <p:cTn id="116" dur="7">
                                          <p:stCondLst>
                                            <p:cond delay="162"/>
                                          </p:stCondLst>
                                        </p:cTn>
                                        <p:tgtEl>
                                          <p:spTgt spid="38921"/>
                                        </p:tgtEl>
                                      </p:cBhvr>
                                      <p:to x="100000" y="60000"/>
                                    </p:animScale>
                                    <p:animScale>
                                      <p:cBhvr>
                                        <p:cTn id="117" dur="41" decel="50000">
                                          <p:stCondLst>
                                            <p:cond delay="169"/>
                                          </p:stCondLst>
                                        </p:cTn>
                                        <p:tgtEl>
                                          <p:spTgt spid="38921"/>
                                        </p:tgtEl>
                                      </p:cBhvr>
                                      <p:to x="100000" y="100000"/>
                                    </p:animScale>
                                    <p:animScale>
                                      <p:cBhvr>
                                        <p:cTn id="118" dur="7">
                                          <p:stCondLst>
                                            <p:cond delay="328"/>
                                          </p:stCondLst>
                                        </p:cTn>
                                        <p:tgtEl>
                                          <p:spTgt spid="38921"/>
                                        </p:tgtEl>
                                      </p:cBhvr>
                                      <p:to x="100000" y="80000"/>
                                    </p:animScale>
                                    <p:animScale>
                                      <p:cBhvr>
                                        <p:cTn id="119" dur="41" decel="50000">
                                          <p:stCondLst>
                                            <p:cond delay="335"/>
                                          </p:stCondLst>
                                        </p:cTn>
                                        <p:tgtEl>
                                          <p:spTgt spid="38921"/>
                                        </p:tgtEl>
                                      </p:cBhvr>
                                      <p:to x="100000" y="100000"/>
                                    </p:animScale>
                                    <p:animScale>
                                      <p:cBhvr>
                                        <p:cTn id="120" dur="7">
                                          <p:stCondLst>
                                            <p:cond delay="410"/>
                                          </p:stCondLst>
                                        </p:cTn>
                                        <p:tgtEl>
                                          <p:spTgt spid="38921"/>
                                        </p:tgtEl>
                                      </p:cBhvr>
                                      <p:to x="100000" y="90000"/>
                                    </p:animScale>
                                    <p:animScale>
                                      <p:cBhvr>
                                        <p:cTn id="121" dur="41" decel="50000">
                                          <p:stCondLst>
                                            <p:cond delay="417"/>
                                          </p:stCondLst>
                                        </p:cTn>
                                        <p:tgtEl>
                                          <p:spTgt spid="38921"/>
                                        </p:tgtEl>
                                      </p:cBhvr>
                                      <p:to x="100000" y="100000"/>
                                    </p:animScale>
                                    <p:animScale>
                                      <p:cBhvr>
                                        <p:cTn id="122" dur="7">
                                          <p:stCondLst>
                                            <p:cond delay="452"/>
                                          </p:stCondLst>
                                        </p:cTn>
                                        <p:tgtEl>
                                          <p:spTgt spid="38921"/>
                                        </p:tgtEl>
                                      </p:cBhvr>
                                      <p:to x="100000" y="95000"/>
                                    </p:animScale>
                                    <p:animScale>
                                      <p:cBhvr>
                                        <p:cTn id="123" dur="41" decel="50000">
                                          <p:stCondLst>
                                            <p:cond delay="458"/>
                                          </p:stCondLst>
                                        </p:cTn>
                                        <p:tgtEl>
                                          <p:spTgt spid="38921"/>
                                        </p:tgtEl>
                                      </p:cBhvr>
                                      <p:to x="100000" y="100000"/>
                                    </p:animScale>
                                  </p:childTnLst>
                                </p:cTn>
                              </p:par>
                            </p:childTnLst>
                          </p:cTn>
                        </p:par>
                        <p:par>
                          <p:cTn id="124" fill="hold">
                            <p:stCondLst>
                              <p:cond delay="1996"/>
                            </p:stCondLst>
                            <p:childTnLst>
                              <p:par>
                                <p:cTn id="125" presetID="26" presetClass="entr" presetSubtype="0" fill="hold" nodeType="afterEffect">
                                  <p:stCondLst>
                                    <p:cond delay="0"/>
                                  </p:stCondLst>
                                  <p:childTnLst>
                                    <p:set>
                                      <p:cBhvr>
                                        <p:cTn id="126" dur="1" fill="hold">
                                          <p:stCondLst>
                                            <p:cond delay="0"/>
                                          </p:stCondLst>
                                        </p:cTn>
                                        <p:tgtEl>
                                          <p:spTgt spid="38922"/>
                                        </p:tgtEl>
                                        <p:attrNameLst>
                                          <p:attrName>style.visibility</p:attrName>
                                        </p:attrNameLst>
                                      </p:cBhvr>
                                      <p:to>
                                        <p:strVal val="visible"/>
                                      </p:to>
                                    </p:set>
                                    <p:animEffect transition="in" filter="wipe(down)">
                                      <p:cBhvr>
                                        <p:cTn id="127" dur="145">
                                          <p:stCondLst>
                                            <p:cond delay="0"/>
                                          </p:stCondLst>
                                        </p:cTn>
                                        <p:tgtEl>
                                          <p:spTgt spid="38922"/>
                                        </p:tgtEl>
                                      </p:cBhvr>
                                    </p:animEffect>
                                    <p:anim calcmode="lin" valueType="num">
                                      <p:cBhvr>
                                        <p:cTn id="128" dur="456" tmFilter="0,0; 0.14,0.36; 0.43,0.73; 0.71,0.91; 1.0,1.0">
                                          <p:stCondLst>
                                            <p:cond delay="0"/>
                                          </p:stCondLst>
                                        </p:cTn>
                                        <p:tgtEl>
                                          <p:spTgt spid="38922"/>
                                        </p:tgtEl>
                                        <p:attrNameLst>
                                          <p:attrName>ppt_x</p:attrName>
                                        </p:attrNameLst>
                                      </p:cBhvr>
                                      <p:tavLst>
                                        <p:tav tm="0">
                                          <p:val>
                                            <p:strVal val="#ppt_x-0.25"/>
                                          </p:val>
                                        </p:tav>
                                        <p:tav tm="100000">
                                          <p:val>
                                            <p:strVal val="#ppt_x"/>
                                          </p:val>
                                        </p:tav>
                                      </p:tavLst>
                                    </p:anim>
                                    <p:anim calcmode="lin" valueType="num">
                                      <p:cBhvr>
                                        <p:cTn id="129" dur="166" tmFilter="0.0,0.0; 0.25,0.07; 0.50,0.2; 0.75,0.467; 1.0,1.0">
                                          <p:stCondLst>
                                            <p:cond delay="0"/>
                                          </p:stCondLst>
                                        </p:cTn>
                                        <p:tgtEl>
                                          <p:spTgt spid="38922"/>
                                        </p:tgtEl>
                                        <p:attrNameLst>
                                          <p:attrName>ppt_y</p:attrName>
                                        </p:attrNameLst>
                                      </p:cBhvr>
                                      <p:tavLst>
                                        <p:tav tm="0" fmla="#ppt_y-sin(pi*$)/3">
                                          <p:val>
                                            <p:fltVal val="0.5"/>
                                          </p:val>
                                        </p:tav>
                                        <p:tav tm="100000">
                                          <p:val>
                                            <p:fltVal val="1"/>
                                          </p:val>
                                        </p:tav>
                                      </p:tavLst>
                                    </p:anim>
                                    <p:anim calcmode="lin" valueType="num">
                                      <p:cBhvr>
                                        <p:cTn id="130" dur="166" tmFilter="0, 0; 0.125,0.2665; 0.25,0.4; 0.375,0.465; 0.5,0.5;  0.625,0.535; 0.75,0.6; 0.875,0.7335; 1,1">
                                          <p:stCondLst>
                                            <p:cond delay="166"/>
                                          </p:stCondLst>
                                        </p:cTn>
                                        <p:tgtEl>
                                          <p:spTgt spid="38922"/>
                                        </p:tgtEl>
                                        <p:attrNameLst>
                                          <p:attrName>ppt_y</p:attrName>
                                        </p:attrNameLst>
                                      </p:cBhvr>
                                      <p:tavLst>
                                        <p:tav tm="0" fmla="#ppt_y-sin(pi*$)/9">
                                          <p:val>
                                            <p:fltVal val="0"/>
                                          </p:val>
                                        </p:tav>
                                        <p:tav tm="100000">
                                          <p:val>
                                            <p:fltVal val="1"/>
                                          </p:val>
                                        </p:tav>
                                      </p:tavLst>
                                    </p:anim>
                                    <p:anim calcmode="lin" valueType="num">
                                      <p:cBhvr>
                                        <p:cTn id="131" dur="83" tmFilter="0, 0; 0.125,0.2665; 0.25,0.4; 0.375,0.465; 0.5,0.5;  0.625,0.535; 0.75,0.6; 0.875,0.7335; 1,1">
                                          <p:stCondLst>
                                            <p:cond delay="331"/>
                                          </p:stCondLst>
                                        </p:cTn>
                                        <p:tgtEl>
                                          <p:spTgt spid="38922"/>
                                        </p:tgtEl>
                                        <p:attrNameLst>
                                          <p:attrName>ppt_y</p:attrName>
                                        </p:attrNameLst>
                                      </p:cBhvr>
                                      <p:tavLst>
                                        <p:tav tm="0" fmla="#ppt_y-sin(pi*$)/27">
                                          <p:val>
                                            <p:fltVal val="0"/>
                                          </p:val>
                                        </p:tav>
                                        <p:tav tm="100000">
                                          <p:val>
                                            <p:fltVal val="1"/>
                                          </p:val>
                                        </p:tav>
                                      </p:tavLst>
                                    </p:anim>
                                    <p:anim calcmode="lin" valueType="num">
                                      <p:cBhvr>
                                        <p:cTn id="132" dur="41" tmFilter="0, 0; 0.125,0.2665; 0.25,0.4; 0.375,0.465; 0.5,0.5;  0.625,0.535; 0.75,0.6; 0.875,0.7335; 1,1">
                                          <p:stCondLst>
                                            <p:cond delay="414"/>
                                          </p:stCondLst>
                                        </p:cTn>
                                        <p:tgtEl>
                                          <p:spTgt spid="38922"/>
                                        </p:tgtEl>
                                        <p:attrNameLst>
                                          <p:attrName>ppt_y</p:attrName>
                                        </p:attrNameLst>
                                      </p:cBhvr>
                                      <p:tavLst>
                                        <p:tav tm="0" fmla="#ppt_y-sin(pi*$)/81">
                                          <p:val>
                                            <p:fltVal val="0"/>
                                          </p:val>
                                        </p:tav>
                                        <p:tav tm="100000">
                                          <p:val>
                                            <p:fltVal val="1"/>
                                          </p:val>
                                        </p:tav>
                                      </p:tavLst>
                                    </p:anim>
                                    <p:animScale>
                                      <p:cBhvr>
                                        <p:cTn id="133" dur="7">
                                          <p:stCondLst>
                                            <p:cond delay="162"/>
                                          </p:stCondLst>
                                        </p:cTn>
                                        <p:tgtEl>
                                          <p:spTgt spid="38922"/>
                                        </p:tgtEl>
                                      </p:cBhvr>
                                      <p:to x="100000" y="60000"/>
                                    </p:animScale>
                                    <p:animScale>
                                      <p:cBhvr>
                                        <p:cTn id="134" dur="41" decel="50000">
                                          <p:stCondLst>
                                            <p:cond delay="169"/>
                                          </p:stCondLst>
                                        </p:cTn>
                                        <p:tgtEl>
                                          <p:spTgt spid="38922"/>
                                        </p:tgtEl>
                                      </p:cBhvr>
                                      <p:to x="100000" y="100000"/>
                                    </p:animScale>
                                    <p:animScale>
                                      <p:cBhvr>
                                        <p:cTn id="135" dur="7">
                                          <p:stCondLst>
                                            <p:cond delay="328"/>
                                          </p:stCondLst>
                                        </p:cTn>
                                        <p:tgtEl>
                                          <p:spTgt spid="38922"/>
                                        </p:tgtEl>
                                      </p:cBhvr>
                                      <p:to x="100000" y="80000"/>
                                    </p:animScale>
                                    <p:animScale>
                                      <p:cBhvr>
                                        <p:cTn id="136" dur="41" decel="50000">
                                          <p:stCondLst>
                                            <p:cond delay="335"/>
                                          </p:stCondLst>
                                        </p:cTn>
                                        <p:tgtEl>
                                          <p:spTgt spid="38922"/>
                                        </p:tgtEl>
                                      </p:cBhvr>
                                      <p:to x="100000" y="100000"/>
                                    </p:animScale>
                                    <p:animScale>
                                      <p:cBhvr>
                                        <p:cTn id="137" dur="7">
                                          <p:stCondLst>
                                            <p:cond delay="410"/>
                                          </p:stCondLst>
                                        </p:cTn>
                                        <p:tgtEl>
                                          <p:spTgt spid="38922"/>
                                        </p:tgtEl>
                                      </p:cBhvr>
                                      <p:to x="100000" y="90000"/>
                                    </p:animScale>
                                    <p:animScale>
                                      <p:cBhvr>
                                        <p:cTn id="138" dur="41" decel="50000">
                                          <p:stCondLst>
                                            <p:cond delay="417"/>
                                          </p:stCondLst>
                                        </p:cTn>
                                        <p:tgtEl>
                                          <p:spTgt spid="38922"/>
                                        </p:tgtEl>
                                      </p:cBhvr>
                                      <p:to x="100000" y="100000"/>
                                    </p:animScale>
                                    <p:animScale>
                                      <p:cBhvr>
                                        <p:cTn id="139" dur="7">
                                          <p:stCondLst>
                                            <p:cond delay="452"/>
                                          </p:stCondLst>
                                        </p:cTn>
                                        <p:tgtEl>
                                          <p:spTgt spid="38922"/>
                                        </p:tgtEl>
                                      </p:cBhvr>
                                      <p:to x="100000" y="95000"/>
                                    </p:animScale>
                                    <p:animScale>
                                      <p:cBhvr>
                                        <p:cTn id="140" dur="41" decel="50000">
                                          <p:stCondLst>
                                            <p:cond delay="458"/>
                                          </p:stCondLst>
                                        </p:cTn>
                                        <p:tgtEl>
                                          <p:spTgt spid="38922"/>
                                        </p:tgtEl>
                                      </p:cBhvr>
                                      <p:to x="100000" y="100000"/>
                                    </p:animScale>
                                  </p:childTnLst>
                                </p:cTn>
                              </p:par>
                            </p:childTnLst>
                          </p:cTn>
                        </p:par>
                        <p:par>
                          <p:cTn id="141" fill="hold">
                            <p:stCondLst>
                              <p:cond delay="2495"/>
                            </p:stCondLst>
                            <p:childTnLst>
                              <p:par>
                                <p:cTn id="142" presetID="26" presetClass="entr" presetSubtype="0" fill="hold" nodeType="afterEffect">
                                  <p:stCondLst>
                                    <p:cond delay="0"/>
                                  </p:stCondLst>
                                  <p:childTnLst>
                                    <p:set>
                                      <p:cBhvr>
                                        <p:cTn id="143" dur="1" fill="hold">
                                          <p:stCondLst>
                                            <p:cond delay="0"/>
                                          </p:stCondLst>
                                        </p:cTn>
                                        <p:tgtEl>
                                          <p:spTgt spid="38923"/>
                                        </p:tgtEl>
                                        <p:attrNameLst>
                                          <p:attrName>style.visibility</p:attrName>
                                        </p:attrNameLst>
                                      </p:cBhvr>
                                      <p:to>
                                        <p:strVal val="visible"/>
                                      </p:to>
                                    </p:set>
                                    <p:animEffect transition="in" filter="wipe(down)">
                                      <p:cBhvr>
                                        <p:cTn id="144" dur="145">
                                          <p:stCondLst>
                                            <p:cond delay="0"/>
                                          </p:stCondLst>
                                        </p:cTn>
                                        <p:tgtEl>
                                          <p:spTgt spid="38923"/>
                                        </p:tgtEl>
                                      </p:cBhvr>
                                    </p:animEffect>
                                    <p:anim calcmode="lin" valueType="num">
                                      <p:cBhvr>
                                        <p:cTn id="145" dur="456" tmFilter="0,0; 0.14,0.36; 0.43,0.73; 0.71,0.91; 1.0,1.0">
                                          <p:stCondLst>
                                            <p:cond delay="0"/>
                                          </p:stCondLst>
                                        </p:cTn>
                                        <p:tgtEl>
                                          <p:spTgt spid="38923"/>
                                        </p:tgtEl>
                                        <p:attrNameLst>
                                          <p:attrName>ppt_x</p:attrName>
                                        </p:attrNameLst>
                                      </p:cBhvr>
                                      <p:tavLst>
                                        <p:tav tm="0">
                                          <p:val>
                                            <p:strVal val="#ppt_x-0.25"/>
                                          </p:val>
                                        </p:tav>
                                        <p:tav tm="100000">
                                          <p:val>
                                            <p:strVal val="#ppt_x"/>
                                          </p:val>
                                        </p:tav>
                                      </p:tavLst>
                                    </p:anim>
                                    <p:anim calcmode="lin" valueType="num">
                                      <p:cBhvr>
                                        <p:cTn id="146" dur="166" tmFilter="0.0,0.0; 0.25,0.07; 0.50,0.2; 0.75,0.467; 1.0,1.0">
                                          <p:stCondLst>
                                            <p:cond delay="0"/>
                                          </p:stCondLst>
                                        </p:cTn>
                                        <p:tgtEl>
                                          <p:spTgt spid="38923"/>
                                        </p:tgtEl>
                                        <p:attrNameLst>
                                          <p:attrName>ppt_y</p:attrName>
                                        </p:attrNameLst>
                                      </p:cBhvr>
                                      <p:tavLst>
                                        <p:tav tm="0" fmla="#ppt_y-sin(pi*$)/3">
                                          <p:val>
                                            <p:fltVal val="0.5"/>
                                          </p:val>
                                        </p:tav>
                                        <p:tav tm="100000">
                                          <p:val>
                                            <p:fltVal val="1"/>
                                          </p:val>
                                        </p:tav>
                                      </p:tavLst>
                                    </p:anim>
                                    <p:anim calcmode="lin" valueType="num">
                                      <p:cBhvr>
                                        <p:cTn id="147" dur="166" tmFilter="0, 0; 0.125,0.2665; 0.25,0.4; 0.375,0.465; 0.5,0.5;  0.625,0.535; 0.75,0.6; 0.875,0.7335; 1,1">
                                          <p:stCondLst>
                                            <p:cond delay="166"/>
                                          </p:stCondLst>
                                        </p:cTn>
                                        <p:tgtEl>
                                          <p:spTgt spid="38923"/>
                                        </p:tgtEl>
                                        <p:attrNameLst>
                                          <p:attrName>ppt_y</p:attrName>
                                        </p:attrNameLst>
                                      </p:cBhvr>
                                      <p:tavLst>
                                        <p:tav tm="0" fmla="#ppt_y-sin(pi*$)/9">
                                          <p:val>
                                            <p:fltVal val="0"/>
                                          </p:val>
                                        </p:tav>
                                        <p:tav tm="100000">
                                          <p:val>
                                            <p:fltVal val="1"/>
                                          </p:val>
                                        </p:tav>
                                      </p:tavLst>
                                    </p:anim>
                                    <p:anim calcmode="lin" valueType="num">
                                      <p:cBhvr>
                                        <p:cTn id="148" dur="83" tmFilter="0, 0; 0.125,0.2665; 0.25,0.4; 0.375,0.465; 0.5,0.5;  0.625,0.535; 0.75,0.6; 0.875,0.7335; 1,1">
                                          <p:stCondLst>
                                            <p:cond delay="331"/>
                                          </p:stCondLst>
                                        </p:cTn>
                                        <p:tgtEl>
                                          <p:spTgt spid="38923"/>
                                        </p:tgtEl>
                                        <p:attrNameLst>
                                          <p:attrName>ppt_y</p:attrName>
                                        </p:attrNameLst>
                                      </p:cBhvr>
                                      <p:tavLst>
                                        <p:tav tm="0" fmla="#ppt_y-sin(pi*$)/27">
                                          <p:val>
                                            <p:fltVal val="0"/>
                                          </p:val>
                                        </p:tav>
                                        <p:tav tm="100000">
                                          <p:val>
                                            <p:fltVal val="1"/>
                                          </p:val>
                                        </p:tav>
                                      </p:tavLst>
                                    </p:anim>
                                    <p:anim calcmode="lin" valueType="num">
                                      <p:cBhvr>
                                        <p:cTn id="149" dur="41" tmFilter="0, 0; 0.125,0.2665; 0.25,0.4; 0.375,0.465; 0.5,0.5;  0.625,0.535; 0.75,0.6; 0.875,0.7335; 1,1">
                                          <p:stCondLst>
                                            <p:cond delay="414"/>
                                          </p:stCondLst>
                                        </p:cTn>
                                        <p:tgtEl>
                                          <p:spTgt spid="38923"/>
                                        </p:tgtEl>
                                        <p:attrNameLst>
                                          <p:attrName>ppt_y</p:attrName>
                                        </p:attrNameLst>
                                      </p:cBhvr>
                                      <p:tavLst>
                                        <p:tav tm="0" fmla="#ppt_y-sin(pi*$)/81">
                                          <p:val>
                                            <p:fltVal val="0"/>
                                          </p:val>
                                        </p:tav>
                                        <p:tav tm="100000">
                                          <p:val>
                                            <p:fltVal val="1"/>
                                          </p:val>
                                        </p:tav>
                                      </p:tavLst>
                                    </p:anim>
                                    <p:animScale>
                                      <p:cBhvr>
                                        <p:cTn id="150" dur="7">
                                          <p:stCondLst>
                                            <p:cond delay="162"/>
                                          </p:stCondLst>
                                        </p:cTn>
                                        <p:tgtEl>
                                          <p:spTgt spid="38923"/>
                                        </p:tgtEl>
                                      </p:cBhvr>
                                      <p:to x="100000" y="60000"/>
                                    </p:animScale>
                                    <p:animScale>
                                      <p:cBhvr>
                                        <p:cTn id="151" dur="41" decel="50000">
                                          <p:stCondLst>
                                            <p:cond delay="169"/>
                                          </p:stCondLst>
                                        </p:cTn>
                                        <p:tgtEl>
                                          <p:spTgt spid="38923"/>
                                        </p:tgtEl>
                                      </p:cBhvr>
                                      <p:to x="100000" y="100000"/>
                                    </p:animScale>
                                    <p:animScale>
                                      <p:cBhvr>
                                        <p:cTn id="152" dur="7">
                                          <p:stCondLst>
                                            <p:cond delay="328"/>
                                          </p:stCondLst>
                                        </p:cTn>
                                        <p:tgtEl>
                                          <p:spTgt spid="38923"/>
                                        </p:tgtEl>
                                      </p:cBhvr>
                                      <p:to x="100000" y="80000"/>
                                    </p:animScale>
                                    <p:animScale>
                                      <p:cBhvr>
                                        <p:cTn id="153" dur="41" decel="50000">
                                          <p:stCondLst>
                                            <p:cond delay="335"/>
                                          </p:stCondLst>
                                        </p:cTn>
                                        <p:tgtEl>
                                          <p:spTgt spid="38923"/>
                                        </p:tgtEl>
                                      </p:cBhvr>
                                      <p:to x="100000" y="100000"/>
                                    </p:animScale>
                                    <p:animScale>
                                      <p:cBhvr>
                                        <p:cTn id="154" dur="7">
                                          <p:stCondLst>
                                            <p:cond delay="410"/>
                                          </p:stCondLst>
                                        </p:cTn>
                                        <p:tgtEl>
                                          <p:spTgt spid="38923"/>
                                        </p:tgtEl>
                                      </p:cBhvr>
                                      <p:to x="100000" y="90000"/>
                                    </p:animScale>
                                    <p:animScale>
                                      <p:cBhvr>
                                        <p:cTn id="155" dur="41" decel="50000">
                                          <p:stCondLst>
                                            <p:cond delay="417"/>
                                          </p:stCondLst>
                                        </p:cTn>
                                        <p:tgtEl>
                                          <p:spTgt spid="38923"/>
                                        </p:tgtEl>
                                      </p:cBhvr>
                                      <p:to x="100000" y="100000"/>
                                    </p:animScale>
                                    <p:animScale>
                                      <p:cBhvr>
                                        <p:cTn id="156" dur="7">
                                          <p:stCondLst>
                                            <p:cond delay="452"/>
                                          </p:stCondLst>
                                        </p:cTn>
                                        <p:tgtEl>
                                          <p:spTgt spid="38923"/>
                                        </p:tgtEl>
                                      </p:cBhvr>
                                      <p:to x="100000" y="95000"/>
                                    </p:animScale>
                                    <p:animScale>
                                      <p:cBhvr>
                                        <p:cTn id="157" dur="41" decel="50000">
                                          <p:stCondLst>
                                            <p:cond delay="458"/>
                                          </p:stCondLst>
                                        </p:cTn>
                                        <p:tgtEl>
                                          <p:spTgt spid="38923"/>
                                        </p:tgtEl>
                                      </p:cBhvr>
                                      <p:to x="100000" y="100000"/>
                                    </p:animScale>
                                  </p:childTnLst>
                                </p:cTn>
                              </p:par>
                            </p:childTnLst>
                          </p:cTn>
                        </p:par>
                        <p:par>
                          <p:cTn id="158" fill="hold">
                            <p:stCondLst>
                              <p:cond delay="2994"/>
                            </p:stCondLst>
                            <p:childTnLst>
                              <p:par>
                                <p:cTn id="159" presetID="26" presetClass="entr" presetSubtype="0" fill="hold" nodeType="afterEffect">
                                  <p:stCondLst>
                                    <p:cond delay="0"/>
                                  </p:stCondLst>
                                  <p:childTnLst>
                                    <p:set>
                                      <p:cBhvr>
                                        <p:cTn id="160" dur="1" fill="hold">
                                          <p:stCondLst>
                                            <p:cond delay="0"/>
                                          </p:stCondLst>
                                        </p:cTn>
                                        <p:tgtEl>
                                          <p:spTgt spid="38924"/>
                                        </p:tgtEl>
                                        <p:attrNameLst>
                                          <p:attrName>style.visibility</p:attrName>
                                        </p:attrNameLst>
                                      </p:cBhvr>
                                      <p:to>
                                        <p:strVal val="visible"/>
                                      </p:to>
                                    </p:set>
                                    <p:animEffect transition="in" filter="wipe(down)">
                                      <p:cBhvr>
                                        <p:cTn id="161" dur="145">
                                          <p:stCondLst>
                                            <p:cond delay="0"/>
                                          </p:stCondLst>
                                        </p:cTn>
                                        <p:tgtEl>
                                          <p:spTgt spid="38924"/>
                                        </p:tgtEl>
                                      </p:cBhvr>
                                    </p:animEffect>
                                    <p:anim calcmode="lin" valueType="num">
                                      <p:cBhvr>
                                        <p:cTn id="162" dur="456" tmFilter="0,0; 0.14,0.36; 0.43,0.73; 0.71,0.91; 1.0,1.0">
                                          <p:stCondLst>
                                            <p:cond delay="0"/>
                                          </p:stCondLst>
                                        </p:cTn>
                                        <p:tgtEl>
                                          <p:spTgt spid="38924"/>
                                        </p:tgtEl>
                                        <p:attrNameLst>
                                          <p:attrName>ppt_x</p:attrName>
                                        </p:attrNameLst>
                                      </p:cBhvr>
                                      <p:tavLst>
                                        <p:tav tm="0">
                                          <p:val>
                                            <p:strVal val="#ppt_x-0.25"/>
                                          </p:val>
                                        </p:tav>
                                        <p:tav tm="100000">
                                          <p:val>
                                            <p:strVal val="#ppt_x"/>
                                          </p:val>
                                        </p:tav>
                                      </p:tavLst>
                                    </p:anim>
                                    <p:anim calcmode="lin" valueType="num">
                                      <p:cBhvr>
                                        <p:cTn id="163" dur="166" tmFilter="0.0,0.0; 0.25,0.07; 0.50,0.2; 0.75,0.467; 1.0,1.0">
                                          <p:stCondLst>
                                            <p:cond delay="0"/>
                                          </p:stCondLst>
                                        </p:cTn>
                                        <p:tgtEl>
                                          <p:spTgt spid="38924"/>
                                        </p:tgtEl>
                                        <p:attrNameLst>
                                          <p:attrName>ppt_y</p:attrName>
                                        </p:attrNameLst>
                                      </p:cBhvr>
                                      <p:tavLst>
                                        <p:tav tm="0" fmla="#ppt_y-sin(pi*$)/3">
                                          <p:val>
                                            <p:fltVal val="0.5"/>
                                          </p:val>
                                        </p:tav>
                                        <p:tav tm="100000">
                                          <p:val>
                                            <p:fltVal val="1"/>
                                          </p:val>
                                        </p:tav>
                                      </p:tavLst>
                                    </p:anim>
                                    <p:anim calcmode="lin" valueType="num">
                                      <p:cBhvr>
                                        <p:cTn id="164" dur="166" tmFilter="0, 0; 0.125,0.2665; 0.25,0.4; 0.375,0.465; 0.5,0.5;  0.625,0.535; 0.75,0.6; 0.875,0.7335; 1,1">
                                          <p:stCondLst>
                                            <p:cond delay="166"/>
                                          </p:stCondLst>
                                        </p:cTn>
                                        <p:tgtEl>
                                          <p:spTgt spid="38924"/>
                                        </p:tgtEl>
                                        <p:attrNameLst>
                                          <p:attrName>ppt_y</p:attrName>
                                        </p:attrNameLst>
                                      </p:cBhvr>
                                      <p:tavLst>
                                        <p:tav tm="0" fmla="#ppt_y-sin(pi*$)/9">
                                          <p:val>
                                            <p:fltVal val="0"/>
                                          </p:val>
                                        </p:tav>
                                        <p:tav tm="100000">
                                          <p:val>
                                            <p:fltVal val="1"/>
                                          </p:val>
                                        </p:tav>
                                      </p:tavLst>
                                    </p:anim>
                                    <p:anim calcmode="lin" valueType="num">
                                      <p:cBhvr>
                                        <p:cTn id="165" dur="83" tmFilter="0, 0; 0.125,0.2665; 0.25,0.4; 0.375,0.465; 0.5,0.5;  0.625,0.535; 0.75,0.6; 0.875,0.7335; 1,1">
                                          <p:stCondLst>
                                            <p:cond delay="331"/>
                                          </p:stCondLst>
                                        </p:cTn>
                                        <p:tgtEl>
                                          <p:spTgt spid="38924"/>
                                        </p:tgtEl>
                                        <p:attrNameLst>
                                          <p:attrName>ppt_y</p:attrName>
                                        </p:attrNameLst>
                                      </p:cBhvr>
                                      <p:tavLst>
                                        <p:tav tm="0" fmla="#ppt_y-sin(pi*$)/27">
                                          <p:val>
                                            <p:fltVal val="0"/>
                                          </p:val>
                                        </p:tav>
                                        <p:tav tm="100000">
                                          <p:val>
                                            <p:fltVal val="1"/>
                                          </p:val>
                                        </p:tav>
                                      </p:tavLst>
                                    </p:anim>
                                    <p:anim calcmode="lin" valueType="num">
                                      <p:cBhvr>
                                        <p:cTn id="166" dur="41" tmFilter="0, 0; 0.125,0.2665; 0.25,0.4; 0.375,0.465; 0.5,0.5;  0.625,0.535; 0.75,0.6; 0.875,0.7335; 1,1">
                                          <p:stCondLst>
                                            <p:cond delay="414"/>
                                          </p:stCondLst>
                                        </p:cTn>
                                        <p:tgtEl>
                                          <p:spTgt spid="38924"/>
                                        </p:tgtEl>
                                        <p:attrNameLst>
                                          <p:attrName>ppt_y</p:attrName>
                                        </p:attrNameLst>
                                      </p:cBhvr>
                                      <p:tavLst>
                                        <p:tav tm="0" fmla="#ppt_y-sin(pi*$)/81">
                                          <p:val>
                                            <p:fltVal val="0"/>
                                          </p:val>
                                        </p:tav>
                                        <p:tav tm="100000">
                                          <p:val>
                                            <p:fltVal val="1"/>
                                          </p:val>
                                        </p:tav>
                                      </p:tavLst>
                                    </p:anim>
                                    <p:animScale>
                                      <p:cBhvr>
                                        <p:cTn id="167" dur="7">
                                          <p:stCondLst>
                                            <p:cond delay="162"/>
                                          </p:stCondLst>
                                        </p:cTn>
                                        <p:tgtEl>
                                          <p:spTgt spid="38924"/>
                                        </p:tgtEl>
                                      </p:cBhvr>
                                      <p:to x="100000" y="60000"/>
                                    </p:animScale>
                                    <p:animScale>
                                      <p:cBhvr>
                                        <p:cTn id="168" dur="41" decel="50000">
                                          <p:stCondLst>
                                            <p:cond delay="169"/>
                                          </p:stCondLst>
                                        </p:cTn>
                                        <p:tgtEl>
                                          <p:spTgt spid="38924"/>
                                        </p:tgtEl>
                                      </p:cBhvr>
                                      <p:to x="100000" y="100000"/>
                                    </p:animScale>
                                    <p:animScale>
                                      <p:cBhvr>
                                        <p:cTn id="169" dur="7">
                                          <p:stCondLst>
                                            <p:cond delay="328"/>
                                          </p:stCondLst>
                                        </p:cTn>
                                        <p:tgtEl>
                                          <p:spTgt spid="38924"/>
                                        </p:tgtEl>
                                      </p:cBhvr>
                                      <p:to x="100000" y="80000"/>
                                    </p:animScale>
                                    <p:animScale>
                                      <p:cBhvr>
                                        <p:cTn id="170" dur="41" decel="50000">
                                          <p:stCondLst>
                                            <p:cond delay="335"/>
                                          </p:stCondLst>
                                        </p:cTn>
                                        <p:tgtEl>
                                          <p:spTgt spid="38924"/>
                                        </p:tgtEl>
                                      </p:cBhvr>
                                      <p:to x="100000" y="100000"/>
                                    </p:animScale>
                                    <p:animScale>
                                      <p:cBhvr>
                                        <p:cTn id="171" dur="7">
                                          <p:stCondLst>
                                            <p:cond delay="410"/>
                                          </p:stCondLst>
                                        </p:cTn>
                                        <p:tgtEl>
                                          <p:spTgt spid="38924"/>
                                        </p:tgtEl>
                                      </p:cBhvr>
                                      <p:to x="100000" y="90000"/>
                                    </p:animScale>
                                    <p:animScale>
                                      <p:cBhvr>
                                        <p:cTn id="172" dur="41" decel="50000">
                                          <p:stCondLst>
                                            <p:cond delay="417"/>
                                          </p:stCondLst>
                                        </p:cTn>
                                        <p:tgtEl>
                                          <p:spTgt spid="38924"/>
                                        </p:tgtEl>
                                      </p:cBhvr>
                                      <p:to x="100000" y="100000"/>
                                    </p:animScale>
                                    <p:animScale>
                                      <p:cBhvr>
                                        <p:cTn id="173" dur="7">
                                          <p:stCondLst>
                                            <p:cond delay="452"/>
                                          </p:stCondLst>
                                        </p:cTn>
                                        <p:tgtEl>
                                          <p:spTgt spid="38924"/>
                                        </p:tgtEl>
                                      </p:cBhvr>
                                      <p:to x="100000" y="95000"/>
                                    </p:animScale>
                                    <p:animScale>
                                      <p:cBhvr>
                                        <p:cTn id="174" dur="41" decel="50000">
                                          <p:stCondLst>
                                            <p:cond delay="458"/>
                                          </p:stCondLst>
                                        </p:cTn>
                                        <p:tgtEl>
                                          <p:spTgt spid="38924"/>
                                        </p:tgtEl>
                                      </p:cBhvr>
                                      <p:to x="100000" y="100000"/>
                                    </p:animScale>
                                  </p:childTnLst>
                                </p:cTn>
                              </p:par>
                            </p:childTnLst>
                          </p:cTn>
                        </p:par>
                        <p:par>
                          <p:cTn id="175" fill="hold">
                            <p:stCondLst>
                              <p:cond delay="3493"/>
                            </p:stCondLst>
                            <p:childTnLst>
                              <p:par>
                                <p:cTn id="176" presetID="26" presetClass="entr" presetSubtype="0" fill="hold" nodeType="afterEffect">
                                  <p:stCondLst>
                                    <p:cond delay="0"/>
                                  </p:stCondLst>
                                  <p:childTnLst>
                                    <p:set>
                                      <p:cBhvr>
                                        <p:cTn id="177" dur="1" fill="hold">
                                          <p:stCondLst>
                                            <p:cond delay="0"/>
                                          </p:stCondLst>
                                        </p:cTn>
                                        <p:tgtEl>
                                          <p:spTgt spid="38933"/>
                                        </p:tgtEl>
                                        <p:attrNameLst>
                                          <p:attrName>style.visibility</p:attrName>
                                        </p:attrNameLst>
                                      </p:cBhvr>
                                      <p:to>
                                        <p:strVal val="visible"/>
                                      </p:to>
                                    </p:set>
                                    <p:animEffect transition="in" filter="wipe(down)">
                                      <p:cBhvr>
                                        <p:cTn id="178" dur="145">
                                          <p:stCondLst>
                                            <p:cond delay="0"/>
                                          </p:stCondLst>
                                        </p:cTn>
                                        <p:tgtEl>
                                          <p:spTgt spid="38933"/>
                                        </p:tgtEl>
                                      </p:cBhvr>
                                    </p:animEffect>
                                    <p:anim calcmode="lin" valueType="num">
                                      <p:cBhvr>
                                        <p:cTn id="179" dur="456" tmFilter="0,0; 0.14,0.36; 0.43,0.73; 0.71,0.91; 1.0,1.0">
                                          <p:stCondLst>
                                            <p:cond delay="0"/>
                                          </p:stCondLst>
                                        </p:cTn>
                                        <p:tgtEl>
                                          <p:spTgt spid="38933"/>
                                        </p:tgtEl>
                                        <p:attrNameLst>
                                          <p:attrName>ppt_x</p:attrName>
                                        </p:attrNameLst>
                                      </p:cBhvr>
                                      <p:tavLst>
                                        <p:tav tm="0">
                                          <p:val>
                                            <p:strVal val="#ppt_x-0.25"/>
                                          </p:val>
                                        </p:tav>
                                        <p:tav tm="100000">
                                          <p:val>
                                            <p:strVal val="#ppt_x"/>
                                          </p:val>
                                        </p:tav>
                                      </p:tavLst>
                                    </p:anim>
                                    <p:anim calcmode="lin" valueType="num">
                                      <p:cBhvr>
                                        <p:cTn id="180" dur="166" tmFilter="0.0,0.0; 0.25,0.07; 0.50,0.2; 0.75,0.467; 1.0,1.0">
                                          <p:stCondLst>
                                            <p:cond delay="0"/>
                                          </p:stCondLst>
                                        </p:cTn>
                                        <p:tgtEl>
                                          <p:spTgt spid="38933"/>
                                        </p:tgtEl>
                                        <p:attrNameLst>
                                          <p:attrName>ppt_y</p:attrName>
                                        </p:attrNameLst>
                                      </p:cBhvr>
                                      <p:tavLst>
                                        <p:tav tm="0" fmla="#ppt_y-sin(pi*$)/3">
                                          <p:val>
                                            <p:fltVal val="0.5"/>
                                          </p:val>
                                        </p:tav>
                                        <p:tav tm="100000">
                                          <p:val>
                                            <p:fltVal val="1"/>
                                          </p:val>
                                        </p:tav>
                                      </p:tavLst>
                                    </p:anim>
                                    <p:anim calcmode="lin" valueType="num">
                                      <p:cBhvr>
                                        <p:cTn id="181" dur="166" tmFilter="0, 0; 0.125,0.2665; 0.25,0.4; 0.375,0.465; 0.5,0.5;  0.625,0.535; 0.75,0.6; 0.875,0.7335; 1,1">
                                          <p:stCondLst>
                                            <p:cond delay="166"/>
                                          </p:stCondLst>
                                        </p:cTn>
                                        <p:tgtEl>
                                          <p:spTgt spid="38933"/>
                                        </p:tgtEl>
                                        <p:attrNameLst>
                                          <p:attrName>ppt_y</p:attrName>
                                        </p:attrNameLst>
                                      </p:cBhvr>
                                      <p:tavLst>
                                        <p:tav tm="0" fmla="#ppt_y-sin(pi*$)/9">
                                          <p:val>
                                            <p:fltVal val="0"/>
                                          </p:val>
                                        </p:tav>
                                        <p:tav tm="100000">
                                          <p:val>
                                            <p:fltVal val="1"/>
                                          </p:val>
                                        </p:tav>
                                      </p:tavLst>
                                    </p:anim>
                                    <p:anim calcmode="lin" valueType="num">
                                      <p:cBhvr>
                                        <p:cTn id="182" dur="83" tmFilter="0, 0; 0.125,0.2665; 0.25,0.4; 0.375,0.465; 0.5,0.5;  0.625,0.535; 0.75,0.6; 0.875,0.7335; 1,1">
                                          <p:stCondLst>
                                            <p:cond delay="331"/>
                                          </p:stCondLst>
                                        </p:cTn>
                                        <p:tgtEl>
                                          <p:spTgt spid="38933"/>
                                        </p:tgtEl>
                                        <p:attrNameLst>
                                          <p:attrName>ppt_y</p:attrName>
                                        </p:attrNameLst>
                                      </p:cBhvr>
                                      <p:tavLst>
                                        <p:tav tm="0" fmla="#ppt_y-sin(pi*$)/27">
                                          <p:val>
                                            <p:fltVal val="0"/>
                                          </p:val>
                                        </p:tav>
                                        <p:tav tm="100000">
                                          <p:val>
                                            <p:fltVal val="1"/>
                                          </p:val>
                                        </p:tav>
                                      </p:tavLst>
                                    </p:anim>
                                    <p:anim calcmode="lin" valueType="num">
                                      <p:cBhvr>
                                        <p:cTn id="183" dur="41" tmFilter="0, 0; 0.125,0.2665; 0.25,0.4; 0.375,0.465; 0.5,0.5;  0.625,0.535; 0.75,0.6; 0.875,0.7335; 1,1">
                                          <p:stCondLst>
                                            <p:cond delay="414"/>
                                          </p:stCondLst>
                                        </p:cTn>
                                        <p:tgtEl>
                                          <p:spTgt spid="38933"/>
                                        </p:tgtEl>
                                        <p:attrNameLst>
                                          <p:attrName>ppt_y</p:attrName>
                                        </p:attrNameLst>
                                      </p:cBhvr>
                                      <p:tavLst>
                                        <p:tav tm="0" fmla="#ppt_y-sin(pi*$)/81">
                                          <p:val>
                                            <p:fltVal val="0"/>
                                          </p:val>
                                        </p:tav>
                                        <p:tav tm="100000">
                                          <p:val>
                                            <p:fltVal val="1"/>
                                          </p:val>
                                        </p:tav>
                                      </p:tavLst>
                                    </p:anim>
                                    <p:animScale>
                                      <p:cBhvr>
                                        <p:cTn id="184" dur="7">
                                          <p:stCondLst>
                                            <p:cond delay="162"/>
                                          </p:stCondLst>
                                        </p:cTn>
                                        <p:tgtEl>
                                          <p:spTgt spid="38933"/>
                                        </p:tgtEl>
                                      </p:cBhvr>
                                      <p:to x="100000" y="60000"/>
                                    </p:animScale>
                                    <p:animScale>
                                      <p:cBhvr>
                                        <p:cTn id="185" dur="41" decel="50000">
                                          <p:stCondLst>
                                            <p:cond delay="169"/>
                                          </p:stCondLst>
                                        </p:cTn>
                                        <p:tgtEl>
                                          <p:spTgt spid="38933"/>
                                        </p:tgtEl>
                                      </p:cBhvr>
                                      <p:to x="100000" y="100000"/>
                                    </p:animScale>
                                    <p:animScale>
                                      <p:cBhvr>
                                        <p:cTn id="186" dur="7">
                                          <p:stCondLst>
                                            <p:cond delay="328"/>
                                          </p:stCondLst>
                                        </p:cTn>
                                        <p:tgtEl>
                                          <p:spTgt spid="38933"/>
                                        </p:tgtEl>
                                      </p:cBhvr>
                                      <p:to x="100000" y="80000"/>
                                    </p:animScale>
                                    <p:animScale>
                                      <p:cBhvr>
                                        <p:cTn id="187" dur="41" decel="50000">
                                          <p:stCondLst>
                                            <p:cond delay="335"/>
                                          </p:stCondLst>
                                        </p:cTn>
                                        <p:tgtEl>
                                          <p:spTgt spid="38933"/>
                                        </p:tgtEl>
                                      </p:cBhvr>
                                      <p:to x="100000" y="100000"/>
                                    </p:animScale>
                                    <p:animScale>
                                      <p:cBhvr>
                                        <p:cTn id="188" dur="7">
                                          <p:stCondLst>
                                            <p:cond delay="410"/>
                                          </p:stCondLst>
                                        </p:cTn>
                                        <p:tgtEl>
                                          <p:spTgt spid="38933"/>
                                        </p:tgtEl>
                                      </p:cBhvr>
                                      <p:to x="100000" y="90000"/>
                                    </p:animScale>
                                    <p:animScale>
                                      <p:cBhvr>
                                        <p:cTn id="189" dur="41" decel="50000">
                                          <p:stCondLst>
                                            <p:cond delay="417"/>
                                          </p:stCondLst>
                                        </p:cTn>
                                        <p:tgtEl>
                                          <p:spTgt spid="38933"/>
                                        </p:tgtEl>
                                      </p:cBhvr>
                                      <p:to x="100000" y="100000"/>
                                    </p:animScale>
                                    <p:animScale>
                                      <p:cBhvr>
                                        <p:cTn id="190" dur="7">
                                          <p:stCondLst>
                                            <p:cond delay="452"/>
                                          </p:stCondLst>
                                        </p:cTn>
                                        <p:tgtEl>
                                          <p:spTgt spid="38933"/>
                                        </p:tgtEl>
                                      </p:cBhvr>
                                      <p:to x="100000" y="95000"/>
                                    </p:animScale>
                                    <p:animScale>
                                      <p:cBhvr>
                                        <p:cTn id="191" dur="41" decel="50000">
                                          <p:stCondLst>
                                            <p:cond delay="458"/>
                                          </p:stCondLst>
                                        </p:cTn>
                                        <p:tgtEl>
                                          <p:spTgt spid="38933"/>
                                        </p:tgtEl>
                                      </p:cBhvr>
                                      <p:to x="100000" y="100000"/>
                                    </p:animScale>
                                  </p:childTnLst>
                                </p:cTn>
                              </p:par>
                            </p:childTnLst>
                          </p:cTn>
                        </p:par>
                        <p:par>
                          <p:cTn id="192" fill="hold">
                            <p:stCondLst>
                              <p:cond delay="3992"/>
                            </p:stCondLst>
                            <p:childTnLst>
                              <p:par>
                                <p:cTn id="193" presetID="26" presetClass="entr" presetSubtype="0" fill="hold" nodeType="afterEffect">
                                  <p:stCondLst>
                                    <p:cond delay="0"/>
                                  </p:stCondLst>
                                  <p:childTnLst>
                                    <p:set>
                                      <p:cBhvr>
                                        <p:cTn id="194" dur="1" fill="hold">
                                          <p:stCondLst>
                                            <p:cond delay="0"/>
                                          </p:stCondLst>
                                        </p:cTn>
                                        <p:tgtEl>
                                          <p:spTgt spid="38925"/>
                                        </p:tgtEl>
                                        <p:attrNameLst>
                                          <p:attrName>style.visibility</p:attrName>
                                        </p:attrNameLst>
                                      </p:cBhvr>
                                      <p:to>
                                        <p:strVal val="visible"/>
                                      </p:to>
                                    </p:set>
                                    <p:animEffect transition="in" filter="wipe(down)">
                                      <p:cBhvr>
                                        <p:cTn id="195" dur="145">
                                          <p:stCondLst>
                                            <p:cond delay="0"/>
                                          </p:stCondLst>
                                        </p:cTn>
                                        <p:tgtEl>
                                          <p:spTgt spid="38925"/>
                                        </p:tgtEl>
                                      </p:cBhvr>
                                    </p:animEffect>
                                    <p:anim calcmode="lin" valueType="num">
                                      <p:cBhvr>
                                        <p:cTn id="196" dur="456" tmFilter="0,0; 0.14,0.36; 0.43,0.73; 0.71,0.91; 1.0,1.0">
                                          <p:stCondLst>
                                            <p:cond delay="0"/>
                                          </p:stCondLst>
                                        </p:cTn>
                                        <p:tgtEl>
                                          <p:spTgt spid="38925"/>
                                        </p:tgtEl>
                                        <p:attrNameLst>
                                          <p:attrName>ppt_x</p:attrName>
                                        </p:attrNameLst>
                                      </p:cBhvr>
                                      <p:tavLst>
                                        <p:tav tm="0">
                                          <p:val>
                                            <p:strVal val="#ppt_x-0.25"/>
                                          </p:val>
                                        </p:tav>
                                        <p:tav tm="100000">
                                          <p:val>
                                            <p:strVal val="#ppt_x"/>
                                          </p:val>
                                        </p:tav>
                                      </p:tavLst>
                                    </p:anim>
                                    <p:anim calcmode="lin" valueType="num">
                                      <p:cBhvr>
                                        <p:cTn id="197" dur="166" tmFilter="0.0,0.0; 0.25,0.07; 0.50,0.2; 0.75,0.467; 1.0,1.0">
                                          <p:stCondLst>
                                            <p:cond delay="0"/>
                                          </p:stCondLst>
                                        </p:cTn>
                                        <p:tgtEl>
                                          <p:spTgt spid="38925"/>
                                        </p:tgtEl>
                                        <p:attrNameLst>
                                          <p:attrName>ppt_y</p:attrName>
                                        </p:attrNameLst>
                                      </p:cBhvr>
                                      <p:tavLst>
                                        <p:tav tm="0" fmla="#ppt_y-sin(pi*$)/3">
                                          <p:val>
                                            <p:fltVal val="0.5"/>
                                          </p:val>
                                        </p:tav>
                                        <p:tav tm="100000">
                                          <p:val>
                                            <p:fltVal val="1"/>
                                          </p:val>
                                        </p:tav>
                                      </p:tavLst>
                                    </p:anim>
                                    <p:anim calcmode="lin" valueType="num">
                                      <p:cBhvr>
                                        <p:cTn id="198" dur="166" tmFilter="0, 0; 0.125,0.2665; 0.25,0.4; 0.375,0.465; 0.5,0.5;  0.625,0.535; 0.75,0.6; 0.875,0.7335; 1,1">
                                          <p:stCondLst>
                                            <p:cond delay="166"/>
                                          </p:stCondLst>
                                        </p:cTn>
                                        <p:tgtEl>
                                          <p:spTgt spid="38925"/>
                                        </p:tgtEl>
                                        <p:attrNameLst>
                                          <p:attrName>ppt_y</p:attrName>
                                        </p:attrNameLst>
                                      </p:cBhvr>
                                      <p:tavLst>
                                        <p:tav tm="0" fmla="#ppt_y-sin(pi*$)/9">
                                          <p:val>
                                            <p:fltVal val="0"/>
                                          </p:val>
                                        </p:tav>
                                        <p:tav tm="100000">
                                          <p:val>
                                            <p:fltVal val="1"/>
                                          </p:val>
                                        </p:tav>
                                      </p:tavLst>
                                    </p:anim>
                                    <p:anim calcmode="lin" valueType="num">
                                      <p:cBhvr>
                                        <p:cTn id="199" dur="83" tmFilter="0, 0; 0.125,0.2665; 0.25,0.4; 0.375,0.465; 0.5,0.5;  0.625,0.535; 0.75,0.6; 0.875,0.7335; 1,1">
                                          <p:stCondLst>
                                            <p:cond delay="331"/>
                                          </p:stCondLst>
                                        </p:cTn>
                                        <p:tgtEl>
                                          <p:spTgt spid="38925"/>
                                        </p:tgtEl>
                                        <p:attrNameLst>
                                          <p:attrName>ppt_y</p:attrName>
                                        </p:attrNameLst>
                                      </p:cBhvr>
                                      <p:tavLst>
                                        <p:tav tm="0" fmla="#ppt_y-sin(pi*$)/27">
                                          <p:val>
                                            <p:fltVal val="0"/>
                                          </p:val>
                                        </p:tav>
                                        <p:tav tm="100000">
                                          <p:val>
                                            <p:fltVal val="1"/>
                                          </p:val>
                                        </p:tav>
                                      </p:tavLst>
                                    </p:anim>
                                    <p:anim calcmode="lin" valueType="num">
                                      <p:cBhvr>
                                        <p:cTn id="200" dur="41" tmFilter="0, 0; 0.125,0.2665; 0.25,0.4; 0.375,0.465; 0.5,0.5;  0.625,0.535; 0.75,0.6; 0.875,0.7335; 1,1">
                                          <p:stCondLst>
                                            <p:cond delay="414"/>
                                          </p:stCondLst>
                                        </p:cTn>
                                        <p:tgtEl>
                                          <p:spTgt spid="38925"/>
                                        </p:tgtEl>
                                        <p:attrNameLst>
                                          <p:attrName>ppt_y</p:attrName>
                                        </p:attrNameLst>
                                      </p:cBhvr>
                                      <p:tavLst>
                                        <p:tav tm="0" fmla="#ppt_y-sin(pi*$)/81">
                                          <p:val>
                                            <p:fltVal val="0"/>
                                          </p:val>
                                        </p:tav>
                                        <p:tav tm="100000">
                                          <p:val>
                                            <p:fltVal val="1"/>
                                          </p:val>
                                        </p:tav>
                                      </p:tavLst>
                                    </p:anim>
                                    <p:animScale>
                                      <p:cBhvr>
                                        <p:cTn id="201" dur="7">
                                          <p:stCondLst>
                                            <p:cond delay="162"/>
                                          </p:stCondLst>
                                        </p:cTn>
                                        <p:tgtEl>
                                          <p:spTgt spid="38925"/>
                                        </p:tgtEl>
                                      </p:cBhvr>
                                      <p:to x="100000" y="60000"/>
                                    </p:animScale>
                                    <p:animScale>
                                      <p:cBhvr>
                                        <p:cTn id="202" dur="41" decel="50000">
                                          <p:stCondLst>
                                            <p:cond delay="169"/>
                                          </p:stCondLst>
                                        </p:cTn>
                                        <p:tgtEl>
                                          <p:spTgt spid="38925"/>
                                        </p:tgtEl>
                                      </p:cBhvr>
                                      <p:to x="100000" y="100000"/>
                                    </p:animScale>
                                    <p:animScale>
                                      <p:cBhvr>
                                        <p:cTn id="203" dur="7">
                                          <p:stCondLst>
                                            <p:cond delay="328"/>
                                          </p:stCondLst>
                                        </p:cTn>
                                        <p:tgtEl>
                                          <p:spTgt spid="38925"/>
                                        </p:tgtEl>
                                      </p:cBhvr>
                                      <p:to x="100000" y="80000"/>
                                    </p:animScale>
                                    <p:animScale>
                                      <p:cBhvr>
                                        <p:cTn id="204" dur="41" decel="50000">
                                          <p:stCondLst>
                                            <p:cond delay="335"/>
                                          </p:stCondLst>
                                        </p:cTn>
                                        <p:tgtEl>
                                          <p:spTgt spid="38925"/>
                                        </p:tgtEl>
                                      </p:cBhvr>
                                      <p:to x="100000" y="100000"/>
                                    </p:animScale>
                                    <p:animScale>
                                      <p:cBhvr>
                                        <p:cTn id="205" dur="7">
                                          <p:stCondLst>
                                            <p:cond delay="410"/>
                                          </p:stCondLst>
                                        </p:cTn>
                                        <p:tgtEl>
                                          <p:spTgt spid="38925"/>
                                        </p:tgtEl>
                                      </p:cBhvr>
                                      <p:to x="100000" y="90000"/>
                                    </p:animScale>
                                    <p:animScale>
                                      <p:cBhvr>
                                        <p:cTn id="206" dur="41" decel="50000">
                                          <p:stCondLst>
                                            <p:cond delay="417"/>
                                          </p:stCondLst>
                                        </p:cTn>
                                        <p:tgtEl>
                                          <p:spTgt spid="38925"/>
                                        </p:tgtEl>
                                      </p:cBhvr>
                                      <p:to x="100000" y="100000"/>
                                    </p:animScale>
                                    <p:animScale>
                                      <p:cBhvr>
                                        <p:cTn id="207" dur="7">
                                          <p:stCondLst>
                                            <p:cond delay="452"/>
                                          </p:stCondLst>
                                        </p:cTn>
                                        <p:tgtEl>
                                          <p:spTgt spid="38925"/>
                                        </p:tgtEl>
                                      </p:cBhvr>
                                      <p:to x="100000" y="95000"/>
                                    </p:animScale>
                                    <p:animScale>
                                      <p:cBhvr>
                                        <p:cTn id="208" dur="41" decel="50000">
                                          <p:stCondLst>
                                            <p:cond delay="458"/>
                                          </p:stCondLst>
                                        </p:cTn>
                                        <p:tgtEl>
                                          <p:spTgt spid="38925"/>
                                        </p:tgtEl>
                                      </p:cBhvr>
                                      <p:to x="100000" y="100000"/>
                                    </p:animScale>
                                  </p:childTnLst>
                                </p:cTn>
                              </p:par>
                            </p:childTnLst>
                          </p:cTn>
                        </p:par>
                        <p:par>
                          <p:cTn id="209" fill="hold">
                            <p:stCondLst>
                              <p:cond delay="4491"/>
                            </p:stCondLst>
                            <p:childTnLst>
                              <p:par>
                                <p:cTn id="210" presetID="26" presetClass="entr" presetSubtype="0" fill="hold" nodeType="afterEffect">
                                  <p:stCondLst>
                                    <p:cond delay="0"/>
                                  </p:stCondLst>
                                  <p:childTnLst>
                                    <p:set>
                                      <p:cBhvr>
                                        <p:cTn id="211" dur="1" fill="hold">
                                          <p:stCondLst>
                                            <p:cond delay="0"/>
                                          </p:stCondLst>
                                        </p:cTn>
                                        <p:tgtEl>
                                          <p:spTgt spid="38929"/>
                                        </p:tgtEl>
                                        <p:attrNameLst>
                                          <p:attrName>style.visibility</p:attrName>
                                        </p:attrNameLst>
                                      </p:cBhvr>
                                      <p:to>
                                        <p:strVal val="visible"/>
                                      </p:to>
                                    </p:set>
                                    <p:animEffect transition="in" filter="wipe(down)">
                                      <p:cBhvr>
                                        <p:cTn id="212" dur="145">
                                          <p:stCondLst>
                                            <p:cond delay="0"/>
                                          </p:stCondLst>
                                        </p:cTn>
                                        <p:tgtEl>
                                          <p:spTgt spid="38929"/>
                                        </p:tgtEl>
                                      </p:cBhvr>
                                    </p:animEffect>
                                    <p:anim calcmode="lin" valueType="num">
                                      <p:cBhvr>
                                        <p:cTn id="213" dur="456" tmFilter="0,0; 0.14,0.36; 0.43,0.73; 0.71,0.91; 1.0,1.0">
                                          <p:stCondLst>
                                            <p:cond delay="0"/>
                                          </p:stCondLst>
                                        </p:cTn>
                                        <p:tgtEl>
                                          <p:spTgt spid="38929"/>
                                        </p:tgtEl>
                                        <p:attrNameLst>
                                          <p:attrName>ppt_x</p:attrName>
                                        </p:attrNameLst>
                                      </p:cBhvr>
                                      <p:tavLst>
                                        <p:tav tm="0">
                                          <p:val>
                                            <p:strVal val="#ppt_x-0.25"/>
                                          </p:val>
                                        </p:tav>
                                        <p:tav tm="100000">
                                          <p:val>
                                            <p:strVal val="#ppt_x"/>
                                          </p:val>
                                        </p:tav>
                                      </p:tavLst>
                                    </p:anim>
                                    <p:anim calcmode="lin" valueType="num">
                                      <p:cBhvr>
                                        <p:cTn id="214" dur="166" tmFilter="0.0,0.0; 0.25,0.07; 0.50,0.2; 0.75,0.467; 1.0,1.0">
                                          <p:stCondLst>
                                            <p:cond delay="0"/>
                                          </p:stCondLst>
                                        </p:cTn>
                                        <p:tgtEl>
                                          <p:spTgt spid="38929"/>
                                        </p:tgtEl>
                                        <p:attrNameLst>
                                          <p:attrName>ppt_y</p:attrName>
                                        </p:attrNameLst>
                                      </p:cBhvr>
                                      <p:tavLst>
                                        <p:tav tm="0" fmla="#ppt_y-sin(pi*$)/3">
                                          <p:val>
                                            <p:fltVal val="0.5"/>
                                          </p:val>
                                        </p:tav>
                                        <p:tav tm="100000">
                                          <p:val>
                                            <p:fltVal val="1"/>
                                          </p:val>
                                        </p:tav>
                                      </p:tavLst>
                                    </p:anim>
                                    <p:anim calcmode="lin" valueType="num">
                                      <p:cBhvr>
                                        <p:cTn id="215" dur="166" tmFilter="0, 0; 0.125,0.2665; 0.25,0.4; 0.375,0.465; 0.5,0.5;  0.625,0.535; 0.75,0.6; 0.875,0.7335; 1,1">
                                          <p:stCondLst>
                                            <p:cond delay="166"/>
                                          </p:stCondLst>
                                        </p:cTn>
                                        <p:tgtEl>
                                          <p:spTgt spid="38929"/>
                                        </p:tgtEl>
                                        <p:attrNameLst>
                                          <p:attrName>ppt_y</p:attrName>
                                        </p:attrNameLst>
                                      </p:cBhvr>
                                      <p:tavLst>
                                        <p:tav tm="0" fmla="#ppt_y-sin(pi*$)/9">
                                          <p:val>
                                            <p:fltVal val="0"/>
                                          </p:val>
                                        </p:tav>
                                        <p:tav tm="100000">
                                          <p:val>
                                            <p:fltVal val="1"/>
                                          </p:val>
                                        </p:tav>
                                      </p:tavLst>
                                    </p:anim>
                                    <p:anim calcmode="lin" valueType="num">
                                      <p:cBhvr>
                                        <p:cTn id="216" dur="83" tmFilter="0, 0; 0.125,0.2665; 0.25,0.4; 0.375,0.465; 0.5,0.5;  0.625,0.535; 0.75,0.6; 0.875,0.7335; 1,1">
                                          <p:stCondLst>
                                            <p:cond delay="331"/>
                                          </p:stCondLst>
                                        </p:cTn>
                                        <p:tgtEl>
                                          <p:spTgt spid="38929"/>
                                        </p:tgtEl>
                                        <p:attrNameLst>
                                          <p:attrName>ppt_y</p:attrName>
                                        </p:attrNameLst>
                                      </p:cBhvr>
                                      <p:tavLst>
                                        <p:tav tm="0" fmla="#ppt_y-sin(pi*$)/27">
                                          <p:val>
                                            <p:fltVal val="0"/>
                                          </p:val>
                                        </p:tav>
                                        <p:tav tm="100000">
                                          <p:val>
                                            <p:fltVal val="1"/>
                                          </p:val>
                                        </p:tav>
                                      </p:tavLst>
                                    </p:anim>
                                    <p:anim calcmode="lin" valueType="num">
                                      <p:cBhvr>
                                        <p:cTn id="217" dur="41" tmFilter="0, 0; 0.125,0.2665; 0.25,0.4; 0.375,0.465; 0.5,0.5;  0.625,0.535; 0.75,0.6; 0.875,0.7335; 1,1">
                                          <p:stCondLst>
                                            <p:cond delay="414"/>
                                          </p:stCondLst>
                                        </p:cTn>
                                        <p:tgtEl>
                                          <p:spTgt spid="38929"/>
                                        </p:tgtEl>
                                        <p:attrNameLst>
                                          <p:attrName>ppt_y</p:attrName>
                                        </p:attrNameLst>
                                      </p:cBhvr>
                                      <p:tavLst>
                                        <p:tav tm="0" fmla="#ppt_y-sin(pi*$)/81">
                                          <p:val>
                                            <p:fltVal val="0"/>
                                          </p:val>
                                        </p:tav>
                                        <p:tav tm="100000">
                                          <p:val>
                                            <p:fltVal val="1"/>
                                          </p:val>
                                        </p:tav>
                                      </p:tavLst>
                                    </p:anim>
                                    <p:animScale>
                                      <p:cBhvr>
                                        <p:cTn id="218" dur="7">
                                          <p:stCondLst>
                                            <p:cond delay="162"/>
                                          </p:stCondLst>
                                        </p:cTn>
                                        <p:tgtEl>
                                          <p:spTgt spid="38929"/>
                                        </p:tgtEl>
                                      </p:cBhvr>
                                      <p:to x="100000" y="60000"/>
                                    </p:animScale>
                                    <p:animScale>
                                      <p:cBhvr>
                                        <p:cTn id="219" dur="41" decel="50000">
                                          <p:stCondLst>
                                            <p:cond delay="169"/>
                                          </p:stCondLst>
                                        </p:cTn>
                                        <p:tgtEl>
                                          <p:spTgt spid="38929"/>
                                        </p:tgtEl>
                                      </p:cBhvr>
                                      <p:to x="100000" y="100000"/>
                                    </p:animScale>
                                    <p:animScale>
                                      <p:cBhvr>
                                        <p:cTn id="220" dur="7">
                                          <p:stCondLst>
                                            <p:cond delay="328"/>
                                          </p:stCondLst>
                                        </p:cTn>
                                        <p:tgtEl>
                                          <p:spTgt spid="38929"/>
                                        </p:tgtEl>
                                      </p:cBhvr>
                                      <p:to x="100000" y="80000"/>
                                    </p:animScale>
                                    <p:animScale>
                                      <p:cBhvr>
                                        <p:cTn id="221" dur="41" decel="50000">
                                          <p:stCondLst>
                                            <p:cond delay="335"/>
                                          </p:stCondLst>
                                        </p:cTn>
                                        <p:tgtEl>
                                          <p:spTgt spid="38929"/>
                                        </p:tgtEl>
                                      </p:cBhvr>
                                      <p:to x="100000" y="100000"/>
                                    </p:animScale>
                                    <p:animScale>
                                      <p:cBhvr>
                                        <p:cTn id="222" dur="7">
                                          <p:stCondLst>
                                            <p:cond delay="410"/>
                                          </p:stCondLst>
                                        </p:cTn>
                                        <p:tgtEl>
                                          <p:spTgt spid="38929"/>
                                        </p:tgtEl>
                                      </p:cBhvr>
                                      <p:to x="100000" y="90000"/>
                                    </p:animScale>
                                    <p:animScale>
                                      <p:cBhvr>
                                        <p:cTn id="223" dur="41" decel="50000">
                                          <p:stCondLst>
                                            <p:cond delay="417"/>
                                          </p:stCondLst>
                                        </p:cTn>
                                        <p:tgtEl>
                                          <p:spTgt spid="38929"/>
                                        </p:tgtEl>
                                      </p:cBhvr>
                                      <p:to x="100000" y="100000"/>
                                    </p:animScale>
                                    <p:animScale>
                                      <p:cBhvr>
                                        <p:cTn id="224" dur="7">
                                          <p:stCondLst>
                                            <p:cond delay="452"/>
                                          </p:stCondLst>
                                        </p:cTn>
                                        <p:tgtEl>
                                          <p:spTgt spid="38929"/>
                                        </p:tgtEl>
                                      </p:cBhvr>
                                      <p:to x="100000" y="95000"/>
                                    </p:animScale>
                                    <p:animScale>
                                      <p:cBhvr>
                                        <p:cTn id="225" dur="41" decel="50000">
                                          <p:stCondLst>
                                            <p:cond delay="458"/>
                                          </p:stCondLst>
                                        </p:cTn>
                                        <p:tgtEl>
                                          <p:spTgt spid="38929"/>
                                        </p:tgtEl>
                                      </p:cBhvr>
                                      <p:to x="100000" y="100000"/>
                                    </p:animScale>
                                  </p:childTnLst>
                                </p:cTn>
                              </p:par>
                            </p:childTnLst>
                          </p:cTn>
                        </p:par>
                        <p:par>
                          <p:cTn id="226" fill="hold">
                            <p:stCondLst>
                              <p:cond delay="4990"/>
                            </p:stCondLst>
                            <p:childTnLst>
                              <p:par>
                                <p:cTn id="227" presetID="26" presetClass="entr" presetSubtype="0" fill="hold" nodeType="afterEffect">
                                  <p:stCondLst>
                                    <p:cond delay="0"/>
                                  </p:stCondLst>
                                  <p:childTnLst>
                                    <p:set>
                                      <p:cBhvr>
                                        <p:cTn id="228" dur="1" fill="hold">
                                          <p:stCondLst>
                                            <p:cond delay="0"/>
                                          </p:stCondLst>
                                        </p:cTn>
                                        <p:tgtEl>
                                          <p:spTgt spid="38926"/>
                                        </p:tgtEl>
                                        <p:attrNameLst>
                                          <p:attrName>style.visibility</p:attrName>
                                        </p:attrNameLst>
                                      </p:cBhvr>
                                      <p:to>
                                        <p:strVal val="visible"/>
                                      </p:to>
                                    </p:set>
                                    <p:animEffect transition="in" filter="wipe(down)">
                                      <p:cBhvr>
                                        <p:cTn id="229" dur="145">
                                          <p:stCondLst>
                                            <p:cond delay="0"/>
                                          </p:stCondLst>
                                        </p:cTn>
                                        <p:tgtEl>
                                          <p:spTgt spid="38926"/>
                                        </p:tgtEl>
                                      </p:cBhvr>
                                    </p:animEffect>
                                    <p:anim calcmode="lin" valueType="num">
                                      <p:cBhvr>
                                        <p:cTn id="230" dur="456" tmFilter="0,0; 0.14,0.36; 0.43,0.73; 0.71,0.91; 1.0,1.0">
                                          <p:stCondLst>
                                            <p:cond delay="0"/>
                                          </p:stCondLst>
                                        </p:cTn>
                                        <p:tgtEl>
                                          <p:spTgt spid="38926"/>
                                        </p:tgtEl>
                                        <p:attrNameLst>
                                          <p:attrName>ppt_x</p:attrName>
                                        </p:attrNameLst>
                                      </p:cBhvr>
                                      <p:tavLst>
                                        <p:tav tm="0">
                                          <p:val>
                                            <p:strVal val="#ppt_x-0.25"/>
                                          </p:val>
                                        </p:tav>
                                        <p:tav tm="100000">
                                          <p:val>
                                            <p:strVal val="#ppt_x"/>
                                          </p:val>
                                        </p:tav>
                                      </p:tavLst>
                                    </p:anim>
                                    <p:anim calcmode="lin" valueType="num">
                                      <p:cBhvr>
                                        <p:cTn id="231" dur="166" tmFilter="0.0,0.0; 0.25,0.07; 0.50,0.2; 0.75,0.467; 1.0,1.0">
                                          <p:stCondLst>
                                            <p:cond delay="0"/>
                                          </p:stCondLst>
                                        </p:cTn>
                                        <p:tgtEl>
                                          <p:spTgt spid="38926"/>
                                        </p:tgtEl>
                                        <p:attrNameLst>
                                          <p:attrName>ppt_y</p:attrName>
                                        </p:attrNameLst>
                                      </p:cBhvr>
                                      <p:tavLst>
                                        <p:tav tm="0" fmla="#ppt_y-sin(pi*$)/3">
                                          <p:val>
                                            <p:fltVal val="0.5"/>
                                          </p:val>
                                        </p:tav>
                                        <p:tav tm="100000">
                                          <p:val>
                                            <p:fltVal val="1"/>
                                          </p:val>
                                        </p:tav>
                                      </p:tavLst>
                                    </p:anim>
                                    <p:anim calcmode="lin" valueType="num">
                                      <p:cBhvr>
                                        <p:cTn id="232" dur="166" tmFilter="0, 0; 0.125,0.2665; 0.25,0.4; 0.375,0.465; 0.5,0.5;  0.625,0.535; 0.75,0.6; 0.875,0.7335; 1,1">
                                          <p:stCondLst>
                                            <p:cond delay="166"/>
                                          </p:stCondLst>
                                        </p:cTn>
                                        <p:tgtEl>
                                          <p:spTgt spid="38926"/>
                                        </p:tgtEl>
                                        <p:attrNameLst>
                                          <p:attrName>ppt_y</p:attrName>
                                        </p:attrNameLst>
                                      </p:cBhvr>
                                      <p:tavLst>
                                        <p:tav tm="0" fmla="#ppt_y-sin(pi*$)/9">
                                          <p:val>
                                            <p:fltVal val="0"/>
                                          </p:val>
                                        </p:tav>
                                        <p:tav tm="100000">
                                          <p:val>
                                            <p:fltVal val="1"/>
                                          </p:val>
                                        </p:tav>
                                      </p:tavLst>
                                    </p:anim>
                                    <p:anim calcmode="lin" valueType="num">
                                      <p:cBhvr>
                                        <p:cTn id="233" dur="83" tmFilter="0, 0; 0.125,0.2665; 0.25,0.4; 0.375,0.465; 0.5,0.5;  0.625,0.535; 0.75,0.6; 0.875,0.7335; 1,1">
                                          <p:stCondLst>
                                            <p:cond delay="331"/>
                                          </p:stCondLst>
                                        </p:cTn>
                                        <p:tgtEl>
                                          <p:spTgt spid="38926"/>
                                        </p:tgtEl>
                                        <p:attrNameLst>
                                          <p:attrName>ppt_y</p:attrName>
                                        </p:attrNameLst>
                                      </p:cBhvr>
                                      <p:tavLst>
                                        <p:tav tm="0" fmla="#ppt_y-sin(pi*$)/27">
                                          <p:val>
                                            <p:fltVal val="0"/>
                                          </p:val>
                                        </p:tav>
                                        <p:tav tm="100000">
                                          <p:val>
                                            <p:fltVal val="1"/>
                                          </p:val>
                                        </p:tav>
                                      </p:tavLst>
                                    </p:anim>
                                    <p:anim calcmode="lin" valueType="num">
                                      <p:cBhvr>
                                        <p:cTn id="234" dur="41" tmFilter="0, 0; 0.125,0.2665; 0.25,0.4; 0.375,0.465; 0.5,0.5;  0.625,0.535; 0.75,0.6; 0.875,0.7335; 1,1">
                                          <p:stCondLst>
                                            <p:cond delay="414"/>
                                          </p:stCondLst>
                                        </p:cTn>
                                        <p:tgtEl>
                                          <p:spTgt spid="38926"/>
                                        </p:tgtEl>
                                        <p:attrNameLst>
                                          <p:attrName>ppt_y</p:attrName>
                                        </p:attrNameLst>
                                      </p:cBhvr>
                                      <p:tavLst>
                                        <p:tav tm="0" fmla="#ppt_y-sin(pi*$)/81">
                                          <p:val>
                                            <p:fltVal val="0"/>
                                          </p:val>
                                        </p:tav>
                                        <p:tav tm="100000">
                                          <p:val>
                                            <p:fltVal val="1"/>
                                          </p:val>
                                        </p:tav>
                                      </p:tavLst>
                                    </p:anim>
                                    <p:animScale>
                                      <p:cBhvr>
                                        <p:cTn id="235" dur="7">
                                          <p:stCondLst>
                                            <p:cond delay="162"/>
                                          </p:stCondLst>
                                        </p:cTn>
                                        <p:tgtEl>
                                          <p:spTgt spid="38926"/>
                                        </p:tgtEl>
                                      </p:cBhvr>
                                      <p:to x="100000" y="60000"/>
                                    </p:animScale>
                                    <p:animScale>
                                      <p:cBhvr>
                                        <p:cTn id="236" dur="41" decel="50000">
                                          <p:stCondLst>
                                            <p:cond delay="169"/>
                                          </p:stCondLst>
                                        </p:cTn>
                                        <p:tgtEl>
                                          <p:spTgt spid="38926"/>
                                        </p:tgtEl>
                                      </p:cBhvr>
                                      <p:to x="100000" y="100000"/>
                                    </p:animScale>
                                    <p:animScale>
                                      <p:cBhvr>
                                        <p:cTn id="237" dur="7">
                                          <p:stCondLst>
                                            <p:cond delay="328"/>
                                          </p:stCondLst>
                                        </p:cTn>
                                        <p:tgtEl>
                                          <p:spTgt spid="38926"/>
                                        </p:tgtEl>
                                      </p:cBhvr>
                                      <p:to x="100000" y="80000"/>
                                    </p:animScale>
                                    <p:animScale>
                                      <p:cBhvr>
                                        <p:cTn id="238" dur="41" decel="50000">
                                          <p:stCondLst>
                                            <p:cond delay="335"/>
                                          </p:stCondLst>
                                        </p:cTn>
                                        <p:tgtEl>
                                          <p:spTgt spid="38926"/>
                                        </p:tgtEl>
                                      </p:cBhvr>
                                      <p:to x="100000" y="100000"/>
                                    </p:animScale>
                                    <p:animScale>
                                      <p:cBhvr>
                                        <p:cTn id="239" dur="7">
                                          <p:stCondLst>
                                            <p:cond delay="410"/>
                                          </p:stCondLst>
                                        </p:cTn>
                                        <p:tgtEl>
                                          <p:spTgt spid="38926"/>
                                        </p:tgtEl>
                                      </p:cBhvr>
                                      <p:to x="100000" y="90000"/>
                                    </p:animScale>
                                    <p:animScale>
                                      <p:cBhvr>
                                        <p:cTn id="240" dur="41" decel="50000">
                                          <p:stCondLst>
                                            <p:cond delay="417"/>
                                          </p:stCondLst>
                                        </p:cTn>
                                        <p:tgtEl>
                                          <p:spTgt spid="38926"/>
                                        </p:tgtEl>
                                      </p:cBhvr>
                                      <p:to x="100000" y="100000"/>
                                    </p:animScale>
                                    <p:animScale>
                                      <p:cBhvr>
                                        <p:cTn id="241" dur="7">
                                          <p:stCondLst>
                                            <p:cond delay="452"/>
                                          </p:stCondLst>
                                        </p:cTn>
                                        <p:tgtEl>
                                          <p:spTgt spid="38926"/>
                                        </p:tgtEl>
                                      </p:cBhvr>
                                      <p:to x="100000" y="95000"/>
                                    </p:animScale>
                                    <p:animScale>
                                      <p:cBhvr>
                                        <p:cTn id="242" dur="41" decel="50000">
                                          <p:stCondLst>
                                            <p:cond delay="458"/>
                                          </p:stCondLst>
                                        </p:cTn>
                                        <p:tgtEl>
                                          <p:spTgt spid="38926"/>
                                        </p:tgtEl>
                                      </p:cBhvr>
                                      <p:to x="100000" y="100000"/>
                                    </p:animScale>
                                  </p:childTnLst>
                                </p:cTn>
                              </p:par>
                            </p:childTnLst>
                          </p:cTn>
                        </p:par>
                        <p:par>
                          <p:cTn id="243" fill="hold">
                            <p:stCondLst>
                              <p:cond delay="5489"/>
                            </p:stCondLst>
                            <p:childTnLst>
                              <p:par>
                                <p:cTn id="244" presetID="26" presetClass="entr" presetSubtype="0" fill="hold" nodeType="afterEffect">
                                  <p:stCondLst>
                                    <p:cond delay="0"/>
                                  </p:stCondLst>
                                  <p:childTnLst>
                                    <p:set>
                                      <p:cBhvr>
                                        <p:cTn id="245" dur="1" fill="hold">
                                          <p:stCondLst>
                                            <p:cond delay="0"/>
                                          </p:stCondLst>
                                        </p:cTn>
                                        <p:tgtEl>
                                          <p:spTgt spid="38927"/>
                                        </p:tgtEl>
                                        <p:attrNameLst>
                                          <p:attrName>style.visibility</p:attrName>
                                        </p:attrNameLst>
                                      </p:cBhvr>
                                      <p:to>
                                        <p:strVal val="visible"/>
                                      </p:to>
                                    </p:set>
                                    <p:animEffect transition="in" filter="wipe(down)">
                                      <p:cBhvr>
                                        <p:cTn id="246" dur="145">
                                          <p:stCondLst>
                                            <p:cond delay="0"/>
                                          </p:stCondLst>
                                        </p:cTn>
                                        <p:tgtEl>
                                          <p:spTgt spid="38927"/>
                                        </p:tgtEl>
                                      </p:cBhvr>
                                    </p:animEffect>
                                    <p:anim calcmode="lin" valueType="num">
                                      <p:cBhvr>
                                        <p:cTn id="247" dur="456" tmFilter="0,0; 0.14,0.36; 0.43,0.73; 0.71,0.91; 1.0,1.0">
                                          <p:stCondLst>
                                            <p:cond delay="0"/>
                                          </p:stCondLst>
                                        </p:cTn>
                                        <p:tgtEl>
                                          <p:spTgt spid="38927"/>
                                        </p:tgtEl>
                                        <p:attrNameLst>
                                          <p:attrName>ppt_x</p:attrName>
                                        </p:attrNameLst>
                                      </p:cBhvr>
                                      <p:tavLst>
                                        <p:tav tm="0">
                                          <p:val>
                                            <p:strVal val="#ppt_x-0.25"/>
                                          </p:val>
                                        </p:tav>
                                        <p:tav tm="100000">
                                          <p:val>
                                            <p:strVal val="#ppt_x"/>
                                          </p:val>
                                        </p:tav>
                                      </p:tavLst>
                                    </p:anim>
                                    <p:anim calcmode="lin" valueType="num">
                                      <p:cBhvr>
                                        <p:cTn id="248" dur="166" tmFilter="0.0,0.0; 0.25,0.07; 0.50,0.2; 0.75,0.467; 1.0,1.0">
                                          <p:stCondLst>
                                            <p:cond delay="0"/>
                                          </p:stCondLst>
                                        </p:cTn>
                                        <p:tgtEl>
                                          <p:spTgt spid="38927"/>
                                        </p:tgtEl>
                                        <p:attrNameLst>
                                          <p:attrName>ppt_y</p:attrName>
                                        </p:attrNameLst>
                                      </p:cBhvr>
                                      <p:tavLst>
                                        <p:tav tm="0" fmla="#ppt_y-sin(pi*$)/3">
                                          <p:val>
                                            <p:fltVal val="0.5"/>
                                          </p:val>
                                        </p:tav>
                                        <p:tav tm="100000">
                                          <p:val>
                                            <p:fltVal val="1"/>
                                          </p:val>
                                        </p:tav>
                                      </p:tavLst>
                                    </p:anim>
                                    <p:anim calcmode="lin" valueType="num">
                                      <p:cBhvr>
                                        <p:cTn id="249" dur="166" tmFilter="0, 0; 0.125,0.2665; 0.25,0.4; 0.375,0.465; 0.5,0.5;  0.625,0.535; 0.75,0.6; 0.875,0.7335; 1,1">
                                          <p:stCondLst>
                                            <p:cond delay="166"/>
                                          </p:stCondLst>
                                        </p:cTn>
                                        <p:tgtEl>
                                          <p:spTgt spid="38927"/>
                                        </p:tgtEl>
                                        <p:attrNameLst>
                                          <p:attrName>ppt_y</p:attrName>
                                        </p:attrNameLst>
                                      </p:cBhvr>
                                      <p:tavLst>
                                        <p:tav tm="0" fmla="#ppt_y-sin(pi*$)/9">
                                          <p:val>
                                            <p:fltVal val="0"/>
                                          </p:val>
                                        </p:tav>
                                        <p:tav tm="100000">
                                          <p:val>
                                            <p:fltVal val="1"/>
                                          </p:val>
                                        </p:tav>
                                      </p:tavLst>
                                    </p:anim>
                                    <p:anim calcmode="lin" valueType="num">
                                      <p:cBhvr>
                                        <p:cTn id="250" dur="83" tmFilter="0, 0; 0.125,0.2665; 0.25,0.4; 0.375,0.465; 0.5,0.5;  0.625,0.535; 0.75,0.6; 0.875,0.7335; 1,1">
                                          <p:stCondLst>
                                            <p:cond delay="331"/>
                                          </p:stCondLst>
                                        </p:cTn>
                                        <p:tgtEl>
                                          <p:spTgt spid="38927"/>
                                        </p:tgtEl>
                                        <p:attrNameLst>
                                          <p:attrName>ppt_y</p:attrName>
                                        </p:attrNameLst>
                                      </p:cBhvr>
                                      <p:tavLst>
                                        <p:tav tm="0" fmla="#ppt_y-sin(pi*$)/27">
                                          <p:val>
                                            <p:fltVal val="0"/>
                                          </p:val>
                                        </p:tav>
                                        <p:tav tm="100000">
                                          <p:val>
                                            <p:fltVal val="1"/>
                                          </p:val>
                                        </p:tav>
                                      </p:tavLst>
                                    </p:anim>
                                    <p:anim calcmode="lin" valueType="num">
                                      <p:cBhvr>
                                        <p:cTn id="251" dur="41" tmFilter="0, 0; 0.125,0.2665; 0.25,0.4; 0.375,0.465; 0.5,0.5;  0.625,0.535; 0.75,0.6; 0.875,0.7335; 1,1">
                                          <p:stCondLst>
                                            <p:cond delay="414"/>
                                          </p:stCondLst>
                                        </p:cTn>
                                        <p:tgtEl>
                                          <p:spTgt spid="38927"/>
                                        </p:tgtEl>
                                        <p:attrNameLst>
                                          <p:attrName>ppt_y</p:attrName>
                                        </p:attrNameLst>
                                      </p:cBhvr>
                                      <p:tavLst>
                                        <p:tav tm="0" fmla="#ppt_y-sin(pi*$)/81">
                                          <p:val>
                                            <p:fltVal val="0"/>
                                          </p:val>
                                        </p:tav>
                                        <p:tav tm="100000">
                                          <p:val>
                                            <p:fltVal val="1"/>
                                          </p:val>
                                        </p:tav>
                                      </p:tavLst>
                                    </p:anim>
                                    <p:animScale>
                                      <p:cBhvr>
                                        <p:cTn id="252" dur="7">
                                          <p:stCondLst>
                                            <p:cond delay="162"/>
                                          </p:stCondLst>
                                        </p:cTn>
                                        <p:tgtEl>
                                          <p:spTgt spid="38927"/>
                                        </p:tgtEl>
                                      </p:cBhvr>
                                      <p:to x="100000" y="60000"/>
                                    </p:animScale>
                                    <p:animScale>
                                      <p:cBhvr>
                                        <p:cTn id="253" dur="41" decel="50000">
                                          <p:stCondLst>
                                            <p:cond delay="169"/>
                                          </p:stCondLst>
                                        </p:cTn>
                                        <p:tgtEl>
                                          <p:spTgt spid="38927"/>
                                        </p:tgtEl>
                                      </p:cBhvr>
                                      <p:to x="100000" y="100000"/>
                                    </p:animScale>
                                    <p:animScale>
                                      <p:cBhvr>
                                        <p:cTn id="254" dur="7">
                                          <p:stCondLst>
                                            <p:cond delay="328"/>
                                          </p:stCondLst>
                                        </p:cTn>
                                        <p:tgtEl>
                                          <p:spTgt spid="38927"/>
                                        </p:tgtEl>
                                      </p:cBhvr>
                                      <p:to x="100000" y="80000"/>
                                    </p:animScale>
                                    <p:animScale>
                                      <p:cBhvr>
                                        <p:cTn id="255" dur="41" decel="50000">
                                          <p:stCondLst>
                                            <p:cond delay="335"/>
                                          </p:stCondLst>
                                        </p:cTn>
                                        <p:tgtEl>
                                          <p:spTgt spid="38927"/>
                                        </p:tgtEl>
                                      </p:cBhvr>
                                      <p:to x="100000" y="100000"/>
                                    </p:animScale>
                                    <p:animScale>
                                      <p:cBhvr>
                                        <p:cTn id="256" dur="7">
                                          <p:stCondLst>
                                            <p:cond delay="410"/>
                                          </p:stCondLst>
                                        </p:cTn>
                                        <p:tgtEl>
                                          <p:spTgt spid="38927"/>
                                        </p:tgtEl>
                                      </p:cBhvr>
                                      <p:to x="100000" y="90000"/>
                                    </p:animScale>
                                    <p:animScale>
                                      <p:cBhvr>
                                        <p:cTn id="257" dur="41" decel="50000">
                                          <p:stCondLst>
                                            <p:cond delay="417"/>
                                          </p:stCondLst>
                                        </p:cTn>
                                        <p:tgtEl>
                                          <p:spTgt spid="38927"/>
                                        </p:tgtEl>
                                      </p:cBhvr>
                                      <p:to x="100000" y="100000"/>
                                    </p:animScale>
                                    <p:animScale>
                                      <p:cBhvr>
                                        <p:cTn id="258" dur="7">
                                          <p:stCondLst>
                                            <p:cond delay="452"/>
                                          </p:stCondLst>
                                        </p:cTn>
                                        <p:tgtEl>
                                          <p:spTgt spid="38927"/>
                                        </p:tgtEl>
                                      </p:cBhvr>
                                      <p:to x="100000" y="95000"/>
                                    </p:animScale>
                                    <p:animScale>
                                      <p:cBhvr>
                                        <p:cTn id="259" dur="41" decel="50000">
                                          <p:stCondLst>
                                            <p:cond delay="458"/>
                                          </p:stCondLst>
                                        </p:cTn>
                                        <p:tgtEl>
                                          <p:spTgt spid="38927"/>
                                        </p:tgtEl>
                                      </p:cBhvr>
                                      <p:to x="100000" y="100000"/>
                                    </p:animScale>
                                  </p:childTnLst>
                                </p:cTn>
                              </p:par>
                            </p:childTnLst>
                          </p:cTn>
                        </p:par>
                        <p:par>
                          <p:cTn id="260" fill="hold">
                            <p:stCondLst>
                              <p:cond delay="5988"/>
                            </p:stCondLst>
                            <p:childTnLst>
                              <p:par>
                                <p:cTn id="261" presetID="26" presetClass="entr" presetSubtype="0" fill="hold" nodeType="afterEffect">
                                  <p:stCondLst>
                                    <p:cond delay="0"/>
                                  </p:stCondLst>
                                  <p:childTnLst>
                                    <p:set>
                                      <p:cBhvr>
                                        <p:cTn id="262" dur="1" fill="hold">
                                          <p:stCondLst>
                                            <p:cond delay="0"/>
                                          </p:stCondLst>
                                        </p:cTn>
                                        <p:tgtEl>
                                          <p:spTgt spid="38928"/>
                                        </p:tgtEl>
                                        <p:attrNameLst>
                                          <p:attrName>style.visibility</p:attrName>
                                        </p:attrNameLst>
                                      </p:cBhvr>
                                      <p:to>
                                        <p:strVal val="visible"/>
                                      </p:to>
                                    </p:set>
                                    <p:animEffect transition="in" filter="wipe(down)">
                                      <p:cBhvr>
                                        <p:cTn id="263" dur="145">
                                          <p:stCondLst>
                                            <p:cond delay="0"/>
                                          </p:stCondLst>
                                        </p:cTn>
                                        <p:tgtEl>
                                          <p:spTgt spid="38928"/>
                                        </p:tgtEl>
                                      </p:cBhvr>
                                    </p:animEffect>
                                    <p:anim calcmode="lin" valueType="num">
                                      <p:cBhvr>
                                        <p:cTn id="264" dur="456" tmFilter="0,0; 0.14,0.36; 0.43,0.73; 0.71,0.91; 1.0,1.0">
                                          <p:stCondLst>
                                            <p:cond delay="0"/>
                                          </p:stCondLst>
                                        </p:cTn>
                                        <p:tgtEl>
                                          <p:spTgt spid="38928"/>
                                        </p:tgtEl>
                                        <p:attrNameLst>
                                          <p:attrName>ppt_x</p:attrName>
                                        </p:attrNameLst>
                                      </p:cBhvr>
                                      <p:tavLst>
                                        <p:tav tm="0">
                                          <p:val>
                                            <p:strVal val="#ppt_x-0.25"/>
                                          </p:val>
                                        </p:tav>
                                        <p:tav tm="100000">
                                          <p:val>
                                            <p:strVal val="#ppt_x"/>
                                          </p:val>
                                        </p:tav>
                                      </p:tavLst>
                                    </p:anim>
                                    <p:anim calcmode="lin" valueType="num">
                                      <p:cBhvr>
                                        <p:cTn id="265" dur="166" tmFilter="0.0,0.0; 0.25,0.07; 0.50,0.2; 0.75,0.467; 1.0,1.0">
                                          <p:stCondLst>
                                            <p:cond delay="0"/>
                                          </p:stCondLst>
                                        </p:cTn>
                                        <p:tgtEl>
                                          <p:spTgt spid="38928"/>
                                        </p:tgtEl>
                                        <p:attrNameLst>
                                          <p:attrName>ppt_y</p:attrName>
                                        </p:attrNameLst>
                                      </p:cBhvr>
                                      <p:tavLst>
                                        <p:tav tm="0" fmla="#ppt_y-sin(pi*$)/3">
                                          <p:val>
                                            <p:fltVal val="0.5"/>
                                          </p:val>
                                        </p:tav>
                                        <p:tav tm="100000">
                                          <p:val>
                                            <p:fltVal val="1"/>
                                          </p:val>
                                        </p:tav>
                                      </p:tavLst>
                                    </p:anim>
                                    <p:anim calcmode="lin" valueType="num">
                                      <p:cBhvr>
                                        <p:cTn id="266" dur="166" tmFilter="0, 0; 0.125,0.2665; 0.25,0.4; 0.375,0.465; 0.5,0.5;  0.625,0.535; 0.75,0.6; 0.875,0.7335; 1,1">
                                          <p:stCondLst>
                                            <p:cond delay="166"/>
                                          </p:stCondLst>
                                        </p:cTn>
                                        <p:tgtEl>
                                          <p:spTgt spid="38928"/>
                                        </p:tgtEl>
                                        <p:attrNameLst>
                                          <p:attrName>ppt_y</p:attrName>
                                        </p:attrNameLst>
                                      </p:cBhvr>
                                      <p:tavLst>
                                        <p:tav tm="0" fmla="#ppt_y-sin(pi*$)/9">
                                          <p:val>
                                            <p:fltVal val="0"/>
                                          </p:val>
                                        </p:tav>
                                        <p:tav tm="100000">
                                          <p:val>
                                            <p:fltVal val="1"/>
                                          </p:val>
                                        </p:tav>
                                      </p:tavLst>
                                    </p:anim>
                                    <p:anim calcmode="lin" valueType="num">
                                      <p:cBhvr>
                                        <p:cTn id="267" dur="83" tmFilter="0, 0; 0.125,0.2665; 0.25,0.4; 0.375,0.465; 0.5,0.5;  0.625,0.535; 0.75,0.6; 0.875,0.7335; 1,1">
                                          <p:stCondLst>
                                            <p:cond delay="331"/>
                                          </p:stCondLst>
                                        </p:cTn>
                                        <p:tgtEl>
                                          <p:spTgt spid="38928"/>
                                        </p:tgtEl>
                                        <p:attrNameLst>
                                          <p:attrName>ppt_y</p:attrName>
                                        </p:attrNameLst>
                                      </p:cBhvr>
                                      <p:tavLst>
                                        <p:tav tm="0" fmla="#ppt_y-sin(pi*$)/27">
                                          <p:val>
                                            <p:fltVal val="0"/>
                                          </p:val>
                                        </p:tav>
                                        <p:tav tm="100000">
                                          <p:val>
                                            <p:fltVal val="1"/>
                                          </p:val>
                                        </p:tav>
                                      </p:tavLst>
                                    </p:anim>
                                    <p:anim calcmode="lin" valueType="num">
                                      <p:cBhvr>
                                        <p:cTn id="268" dur="41" tmFilter="0, 0; 0.125,0.2665; 0.25,0.4; 0.375,0.465; 0.5,0.5;  0.625,0.535; 0.75,0.6; 0.875,0.7335; 1,1">
                                          <p:stCondLst>
                                            <p:cond delay="414"/>
                                          </p:stCondLst>
                                        </p:cTn>
                                        <p:tgtEl>
                                          <p:spTgt spid="38928"/>
                                        </p:tgtEl>
                                        <p:attrNameLst>
                                          <p:attrName>ppt_y</p:attrName>
                                        </p:attrNameLst>
                                      </p:cBhvr>
                                      <p:tavLst>
                                        <p:tav tm="0" fmla="#ppt_y-sin(pi*$)/81">
                                          <p:val>
                                            <p:fltVal val="0"/>
                                          </p:val>
                                        </p:tav>
                                        <p:tav tm="100000">
                                          <p:val>
                                            <p:fltVal val="1"/>
                                          </p:val>
                                        </p:tav>
                                      </p:tavLst>
                                    </p:anim>
                                    <p:animScale>
                                      <p:cBhvr>
                                        <p:cTn id="269" dur="7">
                                          <p:stCondLst>
                                            <p:cond delay="162"/>
                                          </p:stCondLst>
                                        </p:cTn>
                                        <p:tgtEl>
                                          <p:spTgt spid="38928"/>
                                        </p:tgtEl>
                                      </p:cBhvr>
                                      <p:to x="100000" y="60000"/>
                                    </p:animScale>
                                    <p:animScale>
                                      <p:cBhvr>
                                        <p:cTn id="270" dur="41" decel="50000">
                                          <p:stCondLst>
                                            <p:cond delay="169"/>
                                          </p:stCondLst>
                                        </p:cTn>
                                        <p:tgtEl>
                                          <p:spTgt spid="38928"/>
                                        </p:tgtEl>
                                      </p:cBhvr>
                                      <p:to x="100000" y="100000"/>
                                    </p:animScale>
                                    <p:animScale>
                                      <p:cBhvr>
                                        <p:cTn id="271" dur="7">
                                          <p:stCondLst>
                                            <p:cond delay="328"/>
                                          </p:stCondLst>
                                        </p:cTn>
                                        <p:tgtEl>
                                          <p:spTgt spid="38928"/>
                                        </p:tgtEl>
                                      </p:cBhvr>
                                      <p:to x="100000" y="80000"/>
                                    </p:animScale>
                                    <p:animScale>
                                      <p:cBhvr>
                                        <p:cTn id="272" dur="41" decel="50000">
                                          <p:stCondLst>
                                            <p:cond delay="335"/>
                                          </p:stCondLst>
                                        </p:cTn>
                                        <p:tgtEl>
                                          <p:spTgt spid="38928"/>
                                        </p:tgtEl>
                                      </p:cBhvr>
                                      <p:to x="100000" y="100000"/>
                                    </p:animScale>
                                    <p:animScale>
                                      <p:cBhvr>
                                        <p:cTn id="273" dur="7">
                                          <p:stCondLst>
                                            <p:cond delay="410"/>
                                          </p:stCondLst>
                                        </p:cTn>
                                        <p:tgtEl>
                                          <p:spTgt spid="38928"/>
                                        </p:tgtEl>
                                      </p:cBhvr>
                                      <p:to x="100000" y="90000"/>
                                    </p:animScale>
                                    <p:animScale>
                                      <p:cBhvr>
                                        <p:cTn id="274" dur="41" decel="50000">
                                          <p:stCondLst>
                                            <p:cond delay="417"/>
                                          </p:stCondLst>
                                        </p:cTn>
                                        <p:tgtEl>
                                          <p:spTgt spid="38928"/>
                                        </p:tgtEl>
                                      </p:cBhvr>
                                      <p:to x="100000" y="100000"/>
                                    </p:animScale>
                                    <p:animScale>
                                      <p:cBhvr>
                                        <p:cTn id="275" dur="7">
                                          <p:stCondLst>
                                            <p:cond delay="452"/>
                                          </p:stCondLst>
                                        </p:cTn>
                                        <p:tgtEl>
                                          <p:spTgt spid="38928"/>
                                        </p:tgtEl>
                                      </p:cBhvr>
                                      <p:to x="100000" y="95000"/>
                                    </p:animScale>
                                    <p:animScale>
                                      <p:cBhvr>
                                        <p:cTn id="276" dur="41" decel="50000">
                                          <p:stCondLst>
                                            <p:cond delay="458"/>
                                          </p:stCondLst>
                                        </p:cTn>
                                        <p:tgtEl>
                                          <p:spTgt spid="38928"/>
                                        </p:tgtEl>
                                      </p:cBhvr>
                                      <p:to x="100000" y="100000"/>
                                    </p:animScale>
                                  </p:childTnLst>
                                </p:cTn>
                              </p:par>
                            </p:childTnLst>
                          </p:cTn>
                        </p:par>
                        <p:par>
                          <p:cTn id="277" fill="hold">
                            <p:stCondLst>
                              <p:cond delay="6487"/>
                            </p:stCondLst>
                            <p:childTnLst>
                              <p:par>
                                <p:cTn id="278" presetID="26" presetClass="entr" presetSubtype="0" fill="hold" nodeType="afterEffect">
                                  <p:stCondLst>
                                    <p:cond delay="0"/>
                                  </p:stCondLst>
                                  <p:childTnLst>
                                    <p:set>
                                      <p:cBhvr>
                                        <p:cTn id="279" dur="1" fill="hold">
                                          <p:stCondLst>
                                            <p:cond delay="0"/>
                                          </p:stCondLst>
                                        </p:cTn>
                                        <p:tgtEl>
                                          <p:spTgt spid="38930"/>
                                        </p:tgtEl>
                                        <p:attrNameLst>
                                          <p:attrName>style.visibility</p:attrName>
                                        </p:attrNameLst>
                                      </p:cBhvr>
                                      <p:to>
                                        <p:strVal val="visible"/>
                                      </p:to>
                                    </p:set>
                                    <p:animEffect transition="in" filter="wipe(down)">
                                      <p:cBhvr>
                                        <p:cTn id="280" dur="145">
                                          <p:stCondLst>
                                            <p:cond delay="0"/>
                                          </p:stCondLst>
                                        </p:cTn>
                                        <p:tgtEl>
                                          <p:spTgt spid="38930"/>
                                        </p:tgtEl>
                                      </p:cBhvr>
                                    </p:animEffect>
                                    <p:anim calcmode="lin" valueType="num">
                                      <p:cBhvr>
                                        <p:cTn id="281" dur="456" tmFilter="0,0; 0.14,0.36; 0.43,0.73; 0.71,0.91; 1.0,1.0">
                                          <p:stCondLst>
                                            <p:cond delay="0"/>
                                          </p:stCondLst>
                                        </p:cTn>
                                        <p:tgtEl>
                                          <p:spTgt spid="38930"/>
                                        </p:tgtEl>
                                        <p:attrNameLst>
                                          <p:attrName>ppt_x</p:attrName>
                                        </p:attrNameLst>
                                      </p:cBhvr>
                                      <p:tavLst>
                                        <p:tav tm="0">
                                          <p:val>
                                            <p:strVal val="#ppt_x-0.25"/>
                                          </p:val>
                                        </p:tav>
                                        <p:tav tm="100000">
                                          <p:val>
                                            <p:strVal val="#ppt_x"/>
                                          </p:val>
                                        </p:tav>
                                      </p:tavLst>
                                    </p:anim>
                                    <p:anim calcmode="lin" valueType="num">
                                      <p:cBhvr>
                                        <p:cTn id="282" dur="166" tmFilter="0.0,0.0; 0.25,0.07; 0.50,0.2; 0.75,0.467; 1.0,1.0">
                                          <p:stCondLst>
                                            <p:cond delay="0"/>
                                          </p:stCondLst>
                                        </p:cTn>
                                        <p:tgtEl>
                                          <p:spTgt spid="38930"/>
                                        </p:tgtEl>
                                        <p:attrNameLst>
                                          <p:attrName>ppt_y</p:attrName>
                                        </p:attrNameLst>
                                      </p:cBhvr>
                                      <p:tavLst>
                                        <p:tav tm="0" fmla="#ppt_y-sin(pi*$)/3">
                                          <p:val>
                                            <p:fltVal val="0.5"/>
                                          </p:val>
                                        </p:tav>
                                        <p:tav tm="100000">
                                          <p:val>
                                            <p:fltVal val="1"/>
                                          </p:val>
                                        </p:tav>
                                      </p:tavLst>
                                    </p:anim>
                                    <p:anim calcmode="lin" valueType="num">
                                      <p:cBhvr>
                                        <p:cTn id="283" dur="166" tmFilter="0, 0; 0.125,0.2665; 0.25,0.4; 0.375,0.465; 0.5,0.5;  0.625,0.535; 0.75,0.6; 0.875,0.7335; 1,1">
                                          <p:stCondLst>
                                            <p:cond delay="166"/>
                                          </p:stCondLst>
                                        </p:cTn>
                                        <p:tgtEl>
                                          <p:spTgt spid="38930"/>
                                        </p:tgtEl>
                                        <p:attrNameLst>
                                          <p:attrName>ppt_y</p:attrName>
                                        </p:attrNameLst>
                                      </p:cBhvr>
                                      <p:tavLst>
                                        <p:tav tm="0" fmla="#ppt_y-sin(pi*$)/9">
                                          <p:val>
                                            <p:fltVal val="0"/>
                                          </p:val>
                                        </p:tav>
                                        <p:tav tm="100000">
                                          <p:val>
                                            <p:fltVal val="1"/>
                                          </p:val>
                                        </p:tav>
                                      </p:tavLst>
                                    </p:anim>
                                    <p:anim calcmode="lin" valueType="num">
                                      <p:cBhvr>
                                        <p:cTn id="284" dur="83" tmFilter="0, 0; 0.125,0.2665; 0.25,0.4; 0.375,0.465; 0.5,0.5;  0.625,0.535; 0.75,0.6; 0.875,0.7335; 1,1">
                                          <p:stCondLst>
                                            <p:cond delay="331"/>
                                          </p:stCondLst>
                                        </p:cTn>
                                        <p:tgtEl>
                                          <p:spTgt spid="38930"/>
                                        </p:tgtEl>
                                        <p:attrNameLst>
                                          <p:attrName>ppt_y</p:attrName>
                                        </p:attrNameLst>
                                      </p:cBhvr>
                                      <p:tavLst>
                                        <p:tav tm="0" fmla="#ppt_y-sin(pi*$)/27">
                                          <p:val>
                                            <p:fltVal val="0"/>
                                          </p:val>
                                        </p:tav>
                                        <p:tav tm="100000">
                                          <p:val>
                                            <p:fltVal val="1"/>
                                          </p:val>
                                        </p:tav>
                                      </p:tavLst>
                                    </p:anim>
                                    <p:anim calcmode="lin" valueType="num">
                                      <p:cBhvr>
                                        <p:cTn id="285" dur="41" tmFilter="0, 0; 0.125,0.2665; 0.25,0.4; 0.375,0.465; 0.5,0.5;  0.625,0.535; 0.75,0.6; 0.875,0.7335; 1,1">
                                          <p:stCondLst>
                                            <p:cond delay="414"/>
                                          </p:stCondLst>
                                        </p:cTn>
                                        <p:tgtEl>
                                          <p:spTgt spid="38930"/>
                                        </p:tgtEl>
                                        <p:attrNameLst>
                                          <p:attrName>ppt_y</p:attrName>
                                        </p:attrNameLst>
                                      </p:cBhvr>
                                      <p:tavLst>
                                        <p:tav tm="0" fmla="#ppt_y-sin(pi*$)/81">
                                          <p:val>
                                            <p:fltVal val="0"/>
                                          </p:val>
                                        </p:tav>
                                        <p:tav tm="100000">
                                          <p:val>
                                            <p:fltVal val="1"/>
                                          </p:val>
                                        </p:tav>
                                      </p:tavLst>
                                    </p:anim>
                                    <p:animScale>
                                      <p:cBhvr>
                                        <p:cTn id="286" dur="7">
                                          <p:stCondLst>
                                            <p:cond delay="162"/>
                                          </p:stCondLst>
                                        </p:cTn>
                                        <p:tgtEl>
                                          <p:spTgt spid="38930"/>
                                        </p:tgtEl>
                                      </p:cBhvr>
                                      <p:to x="100000" y="60000"/>
                                    </p:animScale>
                                    <p:animScale>
                                      <p:cBhvr>
                                        <p:cTn id="287" dur="41" decel="50000">
                                          <p:stCondLst>
                                            <p:cond delay="169"/>
                                          </p:stCondLst>
                                        </p:cTn>
                                        <p:tgtEl>
                                          <p:spTgt spid="38930"/>
                                        </p:tgtEl>
                                      </p:cBhvr>
                                      <p:to x="100000" y="100000"/>
                                    </p:animScale>
                                    <p:animScale>
                                      <p:cBhvr>
                                        <p:cTn id="288" dur="7">
                                          <p:stCondLst>
                                            <p:cond delay="328"/>
                                          </p:stCondLst>
                                        </p:cTn>
                                        <p:tgtEl>
                                          <p:spTgt spid="38930"/>
                                        </p:tgtEl>
                                      </p:cBhvr>
                                      <p:to x="100000" y="80000"/>
                                    </p:animScale>
                                    <p:animScale>
                                      <p:cBhvr>
                                        <p:cTn id="289" dur="41" decel="50000">
                                          <p:stCondLst>
                                            <p:cond delay="335"/>
                                          </p:stCondLst>
                                        </p:cTn>
                                        <p:tgtEl>
                                          <p:spTgt spid="38930"/>
                                        </p:tgtEl>
                                      </p:cBhvr>
                                      <p:to x="100000" y="100000"/>
                                    </p:animScale>
                                    <p:animScale>
                                      <p:cBhvr>
                                        <p:cTn id="290" dur="7">
                                          <p:stCondLst>
                                            <p:cond delay="410"/>
                                          </p:stCondLst>
                                        </p:cTn>
                                        <p:tgtEl>
                                          <p:spTgt spid="38930"/>
                                        </p:tgtEl>
                                      </p:cBhvr>
                                      <p:to x="100000" y="90000"/>
                                    </p:animScale>
                                    <p:animScale>
                                      <p:cBhvr>
                                        <p:cTn id="291" dur="41" decel="50000">
                                          <p:stCondLst>
                                            <p:cond delay="417"/>
                                          </p:stCondLst>
                                        </p:cTn>
                                        <p:tgtEl>
                                          <p:spTgt spid="38930"/>
                                        </p:tgtEl>
                                      </p:cBhvr>
                                      <p:to x="100000" y="100000"/>
                                    </p:animScale>
                                    <p:animScale>
                                      <p:cBhvr>
                                        <p:cTn id="292" dur="7">
                                          <p:stCondLst>
                                            <p:cond delay="452"/>
                                          </p:stCondLst>
                                        </p:cTn>
                                        <p:tgtEl>
                                          <p:spTgt spid="38930"/>
                                        </p:tgtEl>
                                      </p:cBhvr>
                                      <p:to x="100000" y="95000"/>
                                    </p:animScale>
                                    <p:animScale>
                                      <p:cBhvr>
                                        <p:cTn id="293" dur="41" decel="50000">
                                          <p:stCondLst>
                                            <p:cond delay="458"/>
                                          </p:stCondLst>
                                        </p:cTn>
                                        <p:tgtEl>
                                          <p:spTgt spid="38930"/>
                                        </p:tgtEl>
                                      </p:cBhvr>
                                      <p:to x="100000" y="100000"/>
                                    </p:animScale>
                                  </p:childTnLst>
                                </p:cTn>
                              </p:par>
                            </p:childTnLst>
                          </p:cTn>
                        </p:par>
                        <p:par>
                          <p:cTn id="294" fill="hold">
                            <p:stCondLst>
                              <p:cond delay="6986"/>
                            </p:stCondLst>
                            <p:childTnLst>
                              <p:par>
                                <p:cTn id="295" presetID="26" presetClass="entr" presetSubtype="0" fill="hold" nodeType="afterEffect">
                                  <p:stCondLst>
                                    <p:cond delay="0"/>
                                  </p:stCondLst>
                                  <p:childTnLst>
                                    <p:set>
                                      <p:cBhvr>
                                        <p:cTn id="296" dur="1" fill="hold">
                                          <p:stCondLst>
                                            <p:cond delay="0"/>
                                          </p:stCondLst>
                                        </p:cTn>
                                        <p:tgtEl>
                                          <p:spTgt spid="38931"/>
                                        </p:tgtEl>
                                        <p:attrNameLst>
                                          <p:attrName>style.visibility</p:attrName>
                                        </p:attrNameLst>
                                      </p:cBhvr>
                                      <p:to>
                                        <p:strVal val="visible"/>
                                      </p:to>
                                    </p:set>
                                    <p:animEffect transition="in" filter="wipe(down)">
                                      <p:cBhvr>
                                        <p:cTn id="297" dur="145">
                                          <p:stCondLst>
                                            <p:cond delay="0"/>
                                          </p:stCondLst>
                                        </p:cTn>
                                        <p:tgtEl>
                                          <p:spTgt spid="38931"/>
                                        </p:tgtEl>
                                      </p:cBhvr>
                                    </p:animEffect>
                                    <p:anim calcmode="lin" valueType="num">
                                      <p:cBhvr>
                                        <p:cTn id="298" dur="456" tmFilter="0,0; 0.14,0.36; 0.43,0.73; 0.71,0.91; 1.0,1.0">
                                          <p:stCondLst>
                                            <p:cond delay="0"/>
                                          </p:stCondLst>
                                        </p:cTn>
                                        <p:tgtEl>
                                          <p:spTgt spid="38931"/>
                                        </p:tgtEl>
                                        <p:attrNameLst>
                                          <p:attrName>ppt_x</p:attrName>
                                        </p:attrNameLst>
                                      </p:cBhvr>
                                      <p:tavLst>
                                        <p:tav tm="0">
                                          <p:val>
                                            <p:strVal val="#ppt_x-0.25"/>
                                          </p:val>
                                        </p:tav>
                                        <p:tav tm="100000">
                                          <p:val>
                                            <p:strVal val="#ppt_x"/>
                                          </p:val>
                                        </p:tav>
                                      </p:tavLst>
                                    </p:anim>
                                    <p:anim calcmode="lin" valueType="num">
                                      <p:cBhvr>
                                        <p:cTn id="299" dur="166" tmFilter="0.0,0.0; 0.25,0.07; 0.50,0.2; 0.75,0.467; 1.0,1.0">
                                          <p:stCondLst>
                                            <p:cond delay="0"/>
                                          </p:stCondLst>
                                        </p:cTn>
                                        <p:tgtEl>
                                          <p:spTgt spid="38931"/>
                                        </p:tgtEl>
                                        <p:attrNameLst>
                                          <p:attrName>ppt_y</p:attrName>
                                        </p:attrNameLst>
                                      </p:cBhvr>
                                      <p:tavLst>
                                        <p:tav tm="0" fmla="#ppt_y-sin(pi*$)/3">
                                          <p:val>
                                            <p:fltVal val="0.5"/>
                                          </p:val>
                                        </p:tav>
                                        <p:tav tm="100000">
                                          <p:val>
                                            <p:fltVal val="1"/>
                                          </p:val>
                                        </p:tav>
                                      </p:tavLst>
                                    </p:anim>
                                    <p:anim calcmode="lin" valueType="num">
                                      <p:cBhvr>
                                        <p:cTn id="300" dur="166" tmFilter="0, 0; 0.125,0.2665; 0.25,0.4; 0.375,0.465; 0.5,0.5;  0.625,0.535; 0.75,0.6; 0.875,0.7335; 1,1">
                                          <p:stCondLst>
                                            <p:cond delay="166"/>
                                          </p:stCondLst>
                                        </p:cTn>
                                        <p:tgtEl>
                                          <p:spTgt spid="38931"/>
                                        </p:tgtEl>
                                        <p:attrNameLst>
                                          <p:attrName>ppt_y</p:attrName>
                                        </p:attrNameLst>
                                      </p:cBhvr>
                                      <p:tavLst>
                                        <p:tav tm="0" fmla="#ppt_y-sin(pi*$)/9">
                                          <p:val>
                                            <p:fltVal val="0"/>
                                          </p:val>
                                        </p:tav>
                                        <p:tav tm="100000">
                                          <p:val>
                                            <p:fltVal val="1"/>
                                          </p:val>
                                        </p:tav>
                                      </p:tavLst>
                                    </p:anim>
                                    <p:anim calcmode="lin" valueType="num">
                                      <p:cBhvr>
                                        <p:cTn id="301" dur="83" tmFilter="0, 0; 0.125,0.2665; 0.25,0.4; 0.375,0.465; 0.5,0.5;  0.625,0.535; 0.75,0.6; 0.875,0.7335; 1,1">
                                          <p:stCondLst>
                                            <p:cond delay="331"/>
                                          </p:stCondLst>
                                        </p:cTn>
                                        <p:tgtEl>
                                          <p:spTgt spid="38931"/>
                                        </p:tgtEl>
                                        <p:attrNameLst>
                                          <p:attrName>ppt_y</p:attrName>
                                        </p:attrNameLst>
                                      </p:cBhvr>
                                      <p:tavLst>
                                        <p:tav tm="0" fmla="#ppt_y-sin(pi*$)/27">
                                          <p:val>
                                            <p:fltVal val="0"/>
                                          </p:val>
                                        </p:tav>
                                        <p:tav tm="100000">
                                          <p:val>
                                            <p:fltVal val="1"/>
                                          </p:val>
                                        </p:tav>
                                      </p:tavLst>
                                    </p:anim>
                                    <p:anim calcmode="lin" valueType="num">
                                      <p:cBhvr>
                                        <p:cTn id="302" dur="41" tmFilter="0, 0; 0.125,0.2665; 0.25,0.4; 0.375,0.465; 0.5,0.5;  0.625,0.535; 0.75,0.6; 0.875,0.7335; 1,1">
                                          <p:stCondLst>
                                            <p:cond delay="414"/>
                                          </p:stCondLst>
                                        </p:cTn>
                                        <p:tgtEl>
                                          <p:spTgt spid="38931"/>
                                        </p:tgtEl>
                                        <p:attrNameLst>
                                          <p:attrName>ppt_y</p:attrName>
                                        </p:attrNameLst>
                                      </p:cBhvr>
                                      <p:tavLst>
                                        <p:tav tm="0" fmla="#ppt_y-sin(pi*$)/81">
                                          <p:val>
                                            <p:fltVal val="0"/>
                                          </p:val>
                                        </p:tav>
                                        <p:tav tm="100000">
                                          <p:val>
                                            <p:fltVal val="1"/>
                                          </p:val>
                                        </p:tav>
                                      </p:tavLst>
                                    </p:anim>
                                    <p:animScale>
                                      <p:cBhvr>
                                        <p:cTn id="303" dur="7">
                                          <p:stCondLst>
                                            <p:cond delay="162"/>
                                          </p:stCondLst>
                                        </p:cTn>
                                        <p:tgtEl>
                                          <p:spTgt spid="38931"/>
                                        </p:tgtEl>
                                      </p:cBhvr>
                                      <p:to x="100000" y="60000"/>
                                    </p:animScale>
                                    <p:animScale>
                                      <p:cBhvr>
                                        <p:cTn id="304" dur="41" decel="50000">
                                          <p:stCondLst>
                                            <p:cond delay="169"/>
                                          </p:stCondLst>
                                        </p:cTn>
                                        <p:tgtEl>
                                          <p:spTgt spid="38931"/>
                                        </p:tgtEl>
                                      </p:cBhvr>
                                      <p:to x="100000" y="100000"/>
                                    </p:animScale>
                                    <p:animScale>
                                      <p:cBhvr>
                                        <p:cTn id="305" dur="7">
                                          <p:stCondLst>
                                            <p:cond delay="328"/>
                                          </p:stCondLst>
                                        </p:cTn>
                                        <p:tgtEl>
                                          <p:spTgt spid="38931"/>
                                        </p:tgtEl>
                                      </p:cBhvr>
                                      <p:to x="100000" y="80000"/>
                                    </p:animScale>
                                    <p:animScale>
                                      <p:cBhvr>
                                        <p:cTn id="306" dur="41" decel="50000">
                                          <p:stCondLst>
                                            <p:cond delay="335"/>
                                          </p:stCondLst>
                                        </p:cTn>
                                        <p:tgtEl>
                                          <p:spTgt spid="38931"/>
                                        </p:tgtEl>
                                      </p:cBhvr>
                                      <p:to x="100000" y="100000"/>
                                    </p:animScale>
                                    <p:animScale>
                                      <p:cBhvr>
                                        <p:cTn id="307" dur="7">
                                          <p:stCondLst>
                                            <p:cond delay="410"/>
                                          </p:stCondLst>
                                        </p:cTn>
                                        <p:tgtEl>
                                          <p:spTgt spid="38931"/>
                                        </p:tgtEl>
                                      </p:cBhvr>
                                      <p:to x="100000" y="90000"/>
                                    </p:animScale>
                                    <p:animScale>
                                      <p:cBhvr>
                                        <p:cTn id="308" dur="41" decel="50000">
                                          <p:stCondLst>
                                            <p:cond delay="417"/>
                                          </p:stCondLst>
                                        </p:cTn>
                                        <p:tgtEl>
                                          <p:spTgt spid="38931"/>
                                        </p:tgtEl>
                                      </p:cBhvr>
                                      <p:to x="100000" y="100000"/>
                                    </p:animScale>
                                    <p:animScale>
                                      <p:cBhvr>
                                        <p:cTn id="309" dur="7">
                                          <p:stCondLst>
                                            <p:cond delay="452"/>
                                          </p:stCondLst>
                                        </p:cTn>
                                        <p:tgtEl>
                                          <p:spTgt spid="38931"/>
                                        </p:tgtEl>
                                      </p:cBhvr>
                                      <p:to x="100000" y="95000"/>
                                    </p:animScale>
                                    <p:animScale>
                                      <p:cBhvr>
                                        <p:cTn id="310" dur="41" decel="50000">
                                          <p:stCondLst>
                                            <p:cond delay="458"/>
                                          </p:stCondLst>
                                        </p:cTn>
                                        <p:tgtEl>
                                          <p:spTgt spid="38931"/>
                                        </p:tgtEl>
                                      </p:cBhvr>
                                      <p:to x="100000" y="100000"/>
                                    </p:animScale>
                                  </p:childTnLst>
                                </p:cTn>
                              </p:par>
                            </p:childTnLst>
                          </p:cTn>
                        </p:par>
                        <p:par>
                          <p:cTn id="311" fill="hold">
                            <p:stCondLst>
                              <p:cond delay="7485"/>
                            </p:stCondLst>
                            <p:childTnLst>
                              <p:par>
                                <p:cTn id="312" presetID="26" presetClass="entr" presetSubtype="0" fill="hold" nodeType="afterEffect">
                                  <p:stCondLst>
                                    <p:cond delay="0"/>
                                  </p:stCondLst>
                                  <p:childTnLst>
                                    <p:set>
                                      <p:cBhvr>
                                        <p:cTn id="313" dur="1" fill="hold">
                                          <p:stCondLst>
                                            <p:cond delay="0"/>
                                          </p:stCondLst>
                                        </p:cTn>
                                        <p:tgtEl>
                                          <p:spTgt spid="38932"/>
                                        </p:tgtEl>
                                        <p:attrNameLst>
                                          <p:attrName>style.visibility</p:attrName>
                                        </p:attrNameLst>
                                      </p:cBhvr>
                                      <p:to>
                                        <p:strVal val="visible"/>
                                      </p:to>
                                    </p:set>
                                    <p:animEffect transition="in" filter="wipe(down)">
                                      <p:cBhvr>
                                        <p:cTn id="314" dur="145">
                                          <p:stCondLst>
                                            <p:cond delay="0"/>
                                          </p:stCondLst>
                                        </p:cTn>
                                        <p:tgtEl>
                                          <p:spTgt spid="38932"/>
                                        </p:tgtEl>
                                      </p:cBhvr>
                                    </p:animEffect>
                                    <p:anim calcmode="lin" valueType="num">
                                      <p:cBhvr>
                                        <p:cTn id="315" dur="456" tmFilter="0,0; 0.14,0.36; 0.43,0.73; 0.71,0.91; 1.0,1.0">
                                          <p:stCondLst>
                                            <p:cond delay="0"/>
                                          </p:stCondLst>
                                        </p:cTn>
                                        <p:tgtEl>
                                          <p:spTgt spid="38932"/>
                                        </p:tgtEl>
                                        <p:attrNameLst>
                                          <p:attrName>ppt_x</p:attrName>
                                        </p:attrNameLst>
                                      </p:cBhvr>
                                      <p:tavLst>
                                        <p:tav tm="0">
                                          <p:val>
                                            <p:strVal val="#ppt_x-0.25"/>
                                          </p:val>
                                        </p:tav>
                                        <p:tav tm="100000">
                                          <p:val>
                                            <p:strVal val="#ppt_x"/>
                                          </p:val>
                                        </p:tav>
                                      </p:tavLst>
                                    </p:anim>
                                    <p:anim calcmode="lin" valueType="num">
                                      <p:cBhvr>
                                        <p:cTn id="316" dur="166" tmFilter="0.0,0.0; 0.25,0.07; 0.50,0.2; 0.75,0.467; 1.0,1.0">
                                          <p:stCondLst>
                                            <p:cond delay="0"/>
                                          </p:stCondLst>
                                        </p:cTn>
                                        <p:tgtEl>
                                          <p:spTgt spid="38932"/>
                                        </p:tgtEl>
                                        <p:attrNameLst>
                                          <p:attrName>ppt_y</p:attrName>
                                        </p:attrNameLst>
                                      </p:cBhvr>
                                      <p:tavLst>
                                        <p:tav tm="0" fmla="#ppt_y-sin(pi*$)/3">
                                          <p:val>
                                            <p:fltVal val="0.5"/>
                                          </p:val>
                                        </p:tav>
                                        <p:tav tm="100000">
                                          <p:val>
                                            <p:fltVal val="1"/>
                                          </p:val>
                                        </p:tav>
                                      </p:tavLst>
                                    </p:anim>
                                    <p:anim calcmode="lin" valueType="num">
                                      <p:cBhvr>
                                        <p:cTn id="317" dur="166" tmFilter="0, 0; 0.125,0.2665; 0.25,0.4; 0.375,0.465; 0.5,0.5;  0.625,0.535; 0.75,0.6; 0.875,0.7335; 1,1">
                                          <p:stCondLst>
                                            <p:cond delay="166"/>
                                          </p:stCondLst>
                                        </p:cTn>
                                        <p:tgtEl>
                                          <p:spTgt spid="38932"/>
                                        </p:tgtEl>
                                        <p:attrNameLst>
                                          <p:attrName>ppt_y</p:attrName>
                                        </p:attrNameLst>
                                      </p:cBhvr>
                                      <p:tavLst>
                                        <p:tav tm="0" fmla="#ppt_y-sin(pi*$)/9">
                                          <p:val>
                                            <p:fltVal val="0"/>
                                          </p:val>
                                        </p:tav>
                                        <p:tav tm="100000">
                                          <p:val>
                                            <p:fltVal val="1"/>
                                          </p:val>
                                        </p:tav>
                                      </p:tavLst>
                                    </p:anim>
                                    <p:anim calcmode="lin" valueType="num">
                                      <p:cBhvr>
                                        <p:cTn id="318" dur="83" tmFilter="0, 0; 0.125,0.2665; 0.25,0.4; 0.375,0.465; 0.5,0.5;  0.625,0.535; 0.75,0.6; 0.875,0.7335; 1,1">
                                          <p:stCondLst>
                                            <p:cond delay="331"/>
                                          </p:stCondLst>
                                        </p:cTn>
                                        <p:tgtEl>
                                          <p:spTgt spid="38932"/>
                                        </p:tgtEl>
                                        <p:attrNameLst>
                                          <p:attrName>ppt_y</p:attrName>
                                        </p:attrNameLst>
                                      </p:cBhvr>
                                      <p:tavLst>
                                        <p:tav tm="0" fmla="#ppt_y-sin(pi*$)/27">
                                          <p:val>
                                            <p:fltVal val="0"/>
                                          </p:val>
                                        </p:tav>
                                        <p:tav tm="100000">
                                          <p:val>
                                            <p:fltVal val="1"/>
                                          </p:val>
                                        </p:tav>
                                      </p:tavLst>
                                    </p:anim>
                                    <p:anim calcmode="lin" valueType="num">
                                      <p:cBhvr>
                                        <p:cTn id="319" dur="41" tmFilter="0, 0; 0.125,0.2665; 0.25,0.4; 0.375,0.465; 0.5,0.5;  0.625,0.535; 0.75,0.6; 0.875,0.7335; 1,1">
                                          <p:stCondLst>
                                            <p:cond delay="414"/>
                                          </p:stCondLst>
                                        </p:cTn>
                                        <p:tgtEl>
                                          <p:spTgt spid="38932"/>
                                        </p:tgtEl>
                                        <p:attrNameLst>
                                          <p:attrName>ppt_y</p:attrName>
                                        </p:attrNameLst>
                                      </p:cBhvr>
                                      <p:tavLst>
                                        <p:tav tm="0" fmla="#ppt_y-sin(pi*$)/81">
                                          <p:val>
                                            <p:fltVal val="0"/>
                                          </p:val>
                                        </p:tav>
                                        <p:tav tm="100000">
                                          <p:val>
                                            <p:fltVal val="1"/>
                                          </p:val>
                                        </p:tav>
                                      </p:tavLst>
                                    </p:anim>
                                    <p:animScale>
                                      <p:cBhvr>
                                        <p:cTn id="320" dur="7">
                                          <p:stCondLst>
                                            <p:cond delay="162"/>
                                          </p:stCondLst>
                                        </p:cTn>
                                        <p:tgtEl>
                                          <p:spTgt spid="38932"/>
                                        </p:tgtEl>
                                      </p:cBhvr>
                                      <p:to x="100000" y="60000"/>
                                    </p:animScale>
                                    <p:animScale>
                                      <p:cBhvr>
                                        <p:cTn id="321" dur="41" decel="50000">
                                          <p:stCondLst>
                                            <p:cond delay="169"/>
                                          </p:stCondLst>
                                        </p:cTn>
                                        <p:tgtEl>
                                          <p:spTgt spid="38932"/>
                                        </p:tgtEl>
                                      </p:cBhvr>
                                      <p:to x="100000" y="100000"/>
                                    </p:animScale>
                                    <p:animScale>
                                      <p:cBhvr>
                                        <p:cTn id="322" dur="7">
                                          <p:stCondLst>
                                            <p:cond delay="328"/>
                                          </p:stCondLst>
                                        </p:cTn>
                                        <p:tgtEl>
                                          <p:spTgt spid="38932"/>
                                        </p:tgtEl>
                                      </p:cBhvr>
                                      <p:to x="100000" y="80000"/>
                                    </p:animScale>
                                    <p:animScale>
                                      <p:cBhvr>
                                        <p:cTn id="323" dur="41" decel="50000">
                                          <p:stCondLst>
                                            <p:cond delay="335"/>
                                          </p:stCondLst>
                                        </p:cTn>
                                        <p:tgtEl>
                                          <p:spTgt spid="38932"/>
                                        </p:tgtEl>
                                      </p:cBhvr>
                                      <p:to x="100000" y="100000"/>
                                    </p:animScale>
                                    <p:animScale>
                                      <p:cBhvr>
                                        <p:cTn id="324" dur="7">
                                          <p:stCondLst>
                                            <p:cond delay="410"/>
                                          </p:stCondLst>
                                        </p:cTn>
                                        <p:tgtEl>
                                          <p:spTgt spid="38932"/>
                                        </p:tgtEl>
                                      </p:cBhvr>
                                      <p:to x="100000" y="90000"/>
                                    </p:animScale>
                                    <p:animScale>
                                      <p:cBhvr>
                                        <p:cTn id="325" dur="41" decel="50000">
                                          <p:stCondLst>
                                            <p:cond delay="417"/>
                                          </p:stCondLst>
                                        </p:cTn>
                                        <p:tgtEl>
                                          <p:spTgt spid="38932"/>
                                        </p:tgtEl>
                                      </p:cBhvr>
                                      <p:to x="100000" y="100000"/>
                                    </p:animScale>
                                    <p:animScale>
                                      <p:cBhvr>
                                        <p:cTn id="326" dur="7">
                                          <p:stCondLst>
                                            <p:cond delay="452"/>
                                          </p:stCondLst>
                                        </p:cTn>
                                        <p:tgtEl>
                                          <p:spTgt spid="38932"/>
                                        </p:tgtEl>
                                      </p:cBhvr>
                                      <p:to x="100000" y="95000"/>
                                    </p:animScale>
                                    <p:animScale>
                                      <p:cBhvr>
                                        <p:cTn id="327" dur="41" decel="50000">
                                          <p:stCondLst>
                                            <p:cond delay="458"/>
                                          </p:stCondLst>
                                        </p:cTn>
                                        <p:tgtEl>
                                          <p:spTgt spid="38932"/>
                                        </p:tgtEl>
                                      </p:cBhvr>
                                      <p:to x="100000" y="100000"/>
                                    </p:animScale>
                                  </p:childTnLst>
                                </p:cTn>
                              </p:par>
                            </p:childTnLst>
                          </p:cTn>
                        </p:par>
                        <p:par>
                          <p:cTn id="328" fill="hold">
                            <p:stCondLst>
                              <p:cond delay="7984"/>
                            </p:stCondLst>
                            <p:childTnLst>
                              <p:par>
                                <p:cTn id="329" presetID="26" presetClass="entr" presetSubtype="0" fill="hold" nodeType="afterEffect">
                                  <p:stCondLst>
                                    <p:cond delay="0"/>
                                  </p:stCondLst>
                                  <p:childTnLst>
                                    <p:set>
                                      <p:cBhvr>
                                        <p:cTn id="330" dur="1" fill="hold">
                                          <p:stCondLst>
                                            <p:cond delay="0"/>
                                          </p:stCondLst>
                                        </p:cTn>
                                        <p:tgtEl>
                                          <p:spTgt spid="38934"/>
                                        </p:tgtEl>
                                        <p:attrNameLst>
                                          <p:attrName>style.visibility</p:attrName>
                                        </p:attrNameLst>
                                      </p:cBhvr>
                                      <p:to>
                                        <p:strVal val="visible"/>
                                      </p:to>
                                    </p:set>
                                    <p:animEffect transition="in" filter="wipe(down)">
                                      <p:cBhvr>
                                        <p:cTn id="331" dur="145">
                                          <p:stCondLst>
                                            <p:cond delay="0"/>
                                          </p:stCondLst>
                                        </p:cTn>
                                        <p:tgtEl>
                                          <p:spTgt spid="38934"/>
                                        </p:tgtEl>
                                      </p:cBhvr>
                                    </p:animEffect>
                                    <p:anim calcmode="lin" valueType="num">
                                      <p:cBhvr>
                                        <p:cTn id="332" dur="456" tmFilter="0,0; 0.14,0.36; 0.43,0.73; 0.71,0.91; 1.0,1.0">
                                          <p:stCondLst>
                                            <p:cond delay="0"/>
                                          </p:stCondLst>
                                        </p:cTn>
                                        <p:tgtEl>
                                          <p:spTgt spid="38934"/>
                                        </p:tgtEl>
                                        <p:attrNameLst>
                                          <p:attrName>ppt_x</p:attrName>
                                        </p:attrNameLst>
                                      </p:cBhvr>
                                      <p:tavLst>
                                        <p:tav tm="0">
                                          <p:val>
                                            <p:strVal val="#ppt_x-0.25"/>
                                          </p:val>
                                        </p:tav>
                                        <p:tav tm="100000">
                                          <p:val>
                                            <p:strVal val="#ppt_x"/>
                                          </p:val>
                                        </p:tav>
                                      </p:tavLst>
                                    </p:anim>
                                    <p:anim calcmode="lin" valueType="num">
                                      <p:cBhvr>
                                        <p:cTn id="333" dur="166" tmFilter="0.0,0.0; 0.25,0.07; 0.50,0.2; 0.75,0.467; 1.0,1.0">
                                          <p:stCondLst>
                                            <p:cond delay="0"/>
                                          </p:stCondLst>
                                        </p:cTn>
                                        <p:tgtEl>
                                          <p:spTgt spid="38934"/>
                                        </p:tgtEl>
                                        <p:attrNameLst>
                                          <p:attrName>ppt_y</p:attrName>
                                        </p:attrNameLst>
                                      </p:cBhvr>
                                      <p:tavLst>
                                        <p:tav tm="0" fmla="#ppt_y-sin(pi*$)/3">
                                          <p:val>
                                            <p:fltVal val="0.5"/>
                                          </p:val>
                                        </p:tav>
                                        <p:tav tm="100000">
                                          <p:val>
                                            <p:fltVal val="1"/>
                                          </p:val>
                                        </p:tav>
                                      </p:tavLst>
                                    </p:anim>
                                    <p:anim calcmode="lin" valueType="num">
                                      <p:cBhvr>
                                        <p:cTn id="334" dur="166" tmFilter="0, 0; 0.125,0.2665; 0.25,0.4; 0.375,0.465; 0.5,0.5;  0.625,0.535; 0.75,0.6; 0.875,0.7335; 1,1">
                                          <p:stCondLst>
                                            <p:cond delay="166"/>
                                          </p:stCondLst>
                                        </p:cTn>
                                        <p:tgtEl>
                                          <p:spTgt spid="38934"/>
                                        </p:tgtEl>
                                        <p:attrNameLst>
                                          <p:attrName>ppt_y</p:attrName>
                                        </p:attrNameLst>
                                      </p:cBhvr>
                                      <p:tavLst>
                                        <p:tav tm="0" fmla="#ppt_y-sin(pi*$)/9">
                                          <p:val>
                                            <p:fltVal val="0"/>
                                          </p:val>
                                        </p:tav>
                                        <p:tav tm="100000">
                                          <p:val>
                                            <p:fltVal val="1"/>
                                          </p:val>
                                        </p:tav>
                                      </p:tavLst>
                                    </p:anim>
                                    <p:anim calcmode="lin" valueType="num">
                                      <p:cBhvr>
                                        <p:cTn id="335" dur="83" tmFilter="0, 0; 0.125,0.2665; 0.25,0.4; 0.375,0.465; 0.5,0.5;  0.625,0.535; 0.75,0.6; 0.875,0.7335; 1,1">
                                          <p:stCondLst>
                                            <p:cond delay="331"/>
                                          </p:stCondLst>
                                        </p:cTn>
                                        <p:tgtEl>
                                          <p:spTgt spid="38934"/>
                                        </p:tgtEl>
                                        <p:attrNameLst>
                                          <p:attrName>ppt_y</p:attrName>
                                        </p:attrNameLst>
                                      </p:cBhvr>
                                      <p:tavLst>
                                        <p:tav tm="0" fmla="#ppt_y-sin(pi*$)/27">
                                          <p:val>
                                            <p:fltVal val="0"/>
                                          </p:val>
                                        </p:tav>
                                        <p:tav tm="100000">
                                          <p:val>
                                            <p:fltVal val="1"/>
                                          </p:val>
                                        </p:tav>
                                      </p:tavLst>
                                    </p:anim>
                                    <p:anim calcmode="lin" valueType="num">
                                      <p:cBhvr>
                                        <p:cTn id="336" dur="41" tmFilter="0, 0; 0.125,0.2665; 0.25,0.4; 0.375,0.465; 0.5,0.5;  0.625,0.535; 0.75,0.6; 0.875,0.7335; 1,1">
                                          <p:stCondLst>
                                            <p:cond delay="414"/>
                                          </p:stCondLst>
                                        </p:cTn>
                                        <p:tgtEl>
                                          <p:spTgt spid="38934"/>
                                        </p:tgtEl>
                                        <p:attrNameLst>
                                          <p:attrName>ppt_y</p:attrName>
                                        </p:attrNameLst>
                                      </p:cBhvr>
                                      <p:tavLst>
                                        <p:tav tm="0" fmla="#ppt_y-sin(pi*$)/81">
                                          <p:val>
                                            <p:fltVal val="0"/>
                                          </p:val>
                                        </p:tav>
                                        <p:tav tm="100000">
                                          <p:val>
                                            <p:fltVal val="1"/>
                                          </p:val>
                                        </p:tav>
                                      </p:tavLst>
                                    </p:anim>
                                    <p:animScale>
                                      <p:cBhvr>
                                        <p:cTn id="337" dur="7">
                                          <p:stCondLst>
                                            <p:cond delay="162"/>
                                          </p:stCondLst>
                                        </p:cTn>
                                        <p:tgtEl>
                                          <p:spTgt spid="38934"/>
                                        </p:tgtEl>
                                      </p:cBhvr>
                                      <p:to x="100000" y="60000"/>
                                    </p:animScale>
                                    <p:animScale>
                                      <p:cBhvr>
                                        <p:cTn id="338" dur="41" decel="50000">
                                          <p:stCondLst>
                                            <p:cond delay="169"/>
                                          </p:stCondLst>
                                        </p:cTn>
                                        <p:tgtEl>
                                          <p:spTgt spid="38934"/>
                                        </p:tgtEl>
                                      </p:cBhvr>
                                      <p:to x="100000" y="100000"/>
                                    </p:animScale>
                                    <p:animScale>
                                      <p:cBhvr>
                                        <p:cTn id="339" dur="7">
                                          <p:stCondLst>
                                            <p:cond delay="328"/>
                                          </p:stCondLst>
                                        </p:cTn>
                                        <p:tgtEl>
                                          <p:spTgt spid="38934"/>
                                        </p:tgtEl>
                                      </p:cBhvr>
                                      <p:to x="100000" y="80000"/>
                                    </p:animScale>
                                    <p:animScale>
                                      <p:cBhvr>
                                        <p:cTn id="340" dur="41" decel="50000">
                                          <p:stCondLst>
                                            <p:cond delay="335"/>
                                          </p:stCondLst>
                                        </p:cTn>
                                        <p:tgtEl>
                                          <p:spTgt spid="38934"/>
                                        </p:tgtEl>
                                      </p:cBhvr>
                                      <p:to x="100000" y="100000"/>
                                    </p:animScale>
                                    <p:animScale>
                                      <p:cBhvr>
                                        <p:cTn id="341" dur="7">
                                          <p:stCondLst>
                                            <p:cond delay="410"/>
                                          </p:stCondLst>
                                        </p:cTn>
                                        <p:tgtEl>
                                          <p:spTgt spid="38934"/>
                                        </p:tgtEl>
                                      </p:cBhvr>
                                      <p:to x="100000" y="90000"/>
                                    </p:animScale>
                                    <p:animScale>
                                      <p:cBhvr>
                                        <p:cTn id="342" dur="41" decel="50000">
                                          <p:stCondLst>
                                            <p:cond delay="417"/>
                                          </p:stCondLst>
                                        </p:cTn>
                                        <p:tgtEl>
                                          <p:spTgt spid="38934"/>
                                        </p:tgtEl>
                                      </p:cBhvr>
                                      <p:to x="100000" y="100000"/>
                                    </p:animScale>
                                    <p:animScale>
                                      <p:cBhvr>
                                        <p:cTn id="343" dur="7">
                                          <p:stCondLst>
                                            <p:cond delay="452"/>
                                          </p:stCondLst>
                                        </p:cTn>
                                        <p:tgtEl>
                                          <p:spTgt spid="38934"/>
                                        </p:tgtEl>
                                      </p:cBhvr>
                                      <p:to x="100000" y="95000"/>
                                    </p:animScale>
                                    <p:animScale>
                                      <p:cBhvr>
                                        <p:cTn id="344" dur="41" decel="50000">
                                          <p:stCondLst>
                                            <p:cond delay="458"/>
                                          </p:stCondLst>
                                        </p:cTn>
                                        <p:tgtEl>
                                          <p:spTgt spid="38934"/>
                                        </p:tgtEl>
                                      </p:cBhvr>
                                      <p:to x="100000" y="100000"/>
                                    </p:animScale>
                                  </p:childTnLst>
                                </p:cTn>
                              </p:par>
                            </p:childTnLst>
                          </p:cTn>
                        </p:par>
                      </p:childTnLst>
                    </p:cTn>
                  </p:par>
                  <p:par>
                    <p:cTn id="345" fill="hold">
                      <p:stCondLst>
                        <p:cond delay="indefinite"/>
                      </p:stCondLst>
                      <p:childTnLst>
                        <p:par>
                          <p:cTn id="346" fill="hold">
                            <p:stCondLst>
                              <p:cond delay="0"/>
                            </p:stCondLst>
                            <p:childTnLst>
                              <p:par>
                                <p:cTn id="347" presetID="55" presetClass="entr" presetSubtype="0" fill="hold" nodeType="clickEffect">
                                  <p:stCondLst>
                                    <p:cond delay="0"/>
                                  </p:stCondLst>
                                  <p:childTnLst>
                                    <p:set>
                                      <p:cBhvr>
                                        <p:cTn id="348" dur="1" fill="hold">
                                          <p:stCondLst>
                                            <p:cond delay="0"/>
                                          </p:stCondLst>
                                        </p:cTn>
                                        <p:tgtEl>
                                          <p:spTgt spid="38937"/>
                                        </p:tgtEl>
                                        <p:attrNameLst>
                                          <p:attrName>style.visibility</p:attrName>
                                        </p:attrNameLst>
                                      </p:cBhvr>
                                      <p:to>
                                        <p:strVal val="visible"/>
                                      </p:to>
                                    </p:set>
                                    <p:anim calcmode="lin" valueType="num">
                                      <p:cBhvr>
                                        <p:cTn id="349" dur="1000" fill="hold"/>
                                        <p:tgtEl>
                                          <p:spTgt spid="38937"/>
                                        </p:tgtEl>
                                        <p:attrNameLst>
                                          <p:attrName>ppt_w</p:attrName>
                                        </p:attrNameLst>
                                      </p:cBhvr>
                                      <p:tavLst>
                                        <p:tav tm="0">
                                          <p:val>
                                            <p:strVal val="#ppt_w*0.70"/>
                                          </p:val>
                                        </p:tav>
                                        <p:tav tm="100000">
                                          <p:val>
                                            <p:strVal val="#ppt_w"/>
                                          </p:val>
                                        </p:tav>
                                      </p:tavLst>
                                    </p:anim>
                                    <p:anim calcmode="lin" valueType="num">
                                      <p:cBhvr>
                                        <p:cTn id="350" dur="1000" fill="hold"/>
                                        <p:tgtEl>
                                          <p:spTgt spid="38937"/>
                                        </p:tgtEl>
                                        <p:attrNameLst>
                                          <p:attrName>ppt_h</p:attrName>
                                        </p:attrNameLst>
                                      </p:cBhvr>
                                      <p:tavLst>
                                        <p:tav tm="0">
                                          <p:val>
                                            <p:strVal val="#ppt_h"/>
                                          </p:val>
                                        </p:tav>
                                        <p:tav tm="100000">
                                          <p:val>
                                            <p:strVal val="#ppt_h"/>
                                          </p:val>
                                        </p:tav>
                                      </p:tavLst>
                                    </p:anim>
                                    <p:animEffect transition="in" filter="fade">
                                      <p:cBhvr>
                                        <p:cTn id="351" dur="1000"/>
                                        <p:tgtEl>
                                          <p:spTgt spid="38937"/>
                                        </p:tgtEl>
                                      </p:cBhvr>
                                    </p:animEffect>
                                  </p:childTnLst>
                                </p:cTn>
                              </p:par>
                            </p:childTnLst>
                          </p:cTn>
                        </p:par>
                      </p:childTnLst>
                    </p:cTn>
                  </p:par>
                  <p:par>
                    <p:cTn id="352" fill="hold">
                      <p:stCondLst>
                        <p:cond delay="indefinite"/>
                      </p:stCondLst>
                      <p:childTnLst>
                        <p:par>
                          <p:cTn id="353" fill="hold">
                            <p:stCondLst>
                              <p:cond delay="0"/>
                            </p:stCondLst>
                            <p:childTnLst>
                              <p:par>
                                <p:cTn id="354" presetID="55" presetClass="entr" presetSubtype="0" fill="hold" nodeType="clickEffect">
                                  <p:stCondLst>
                                    <p:cond delay="0"/>
                                  </p:stCondLst>
                                  <p:childTnLst>
                                    <p:set>
                                      <p:cBhvr>
                                        <p:cTn id="355" dur="1" fill="hold">
                                          <p:stCondLst>
                                            <p:cond delay="0"/>
                                          </p:stCondLst>
                                        </p:cTn>
                                        <p:tgtEl>
                                          <p:spTgt spid="38938"/>
                                        </p:tgtEl>
                                        <p:attrNameLst>
                                          <p:attrName>style.visibility</p:attrName>
                                        </p:attrNameLst>
                                      </p:cBhvr>
                                      <p:to>
                                        <p:strVal val="visible"/>
                                      </p:to>
                                    </p:set>
                                    <p:anim calcmode="lin" valueType="num">
                                      <p:cBhvr>
                                        <p:cTn id="356" dur="1000" fill="hold"/>
                                        <p:tgtEl>
                                          <p:spTgt spid="38938"/>
                                        </p:tgtEl>
                                        <p:attrNameLst>
                                          <p:attrName>ppt_w</p:attrName>
                                        </p:attrNameLst>
                                      </p:cBhvr>
                                      <p:tavLst>
                                        <p:tav tm="0">
                                          <p:val>
                                            <p:strVal val="#ppt_w*0.70"/>
                                          </p:val>
                                        </p:tav>
                                        <p:tav tm="100000">
                                          <p:val>
                                            <p:strVal val="#ppt_w"/>
                                          </p:val>
                                        </p:tav>
                                      </p:tavLst>
                                    </p:anim>
                                    <p:anim calcmode="lin" valueType="num">
                                      <p:cBhvr>
                                        <p:cTn id="357" dur="1000" fill="hold"/>
                                        <p:tgtEl>
                                          <p:spTgt spid="38938"/>
                                        </p:tgtEl>
                                        <p:attrNameLst>
                                          <p:attrName>ppt_h</p:attrName>
                                        </p:attrNameLst>
                                      </p:cBhvr>
                                      <p:tavLst>
                                        <p:tav tm="0">
                                          <p:val>
                                            <p:strVal val="#ppt_h"/>
                                          </p:val>
                                        </p:tav>
                                        <p:tav tm="100000">
                                          <p:val>
                                            <p:strVal val="#ppt_h"/>
                                          </p:val>
                                        </p:tav>
                                      </p:tavLst>
                                    </p:anim>
                                    <p:animEffect transition="in" filter="fade">
                                      <p:cBhvr>
                                        <p:cTn id="358" dur="1000"/>
                                        <p:tgtEl>
                                          <p:spTgt spid="38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3">
            <a:extLst>
              <a:ext uri="{FF2B5EF4-FFF2-40B4-BE49-F238E27FC236}">
                <a16:creationId xmlns:a16="http://schemas.microsoft.com/office/drawing/2014/main" id="{D95F6A08-EB8D-AD4C-BA0C-971A24C9B520}"/>
              </a:ext>
            </a:extLst>
          </p:cNvPr>
          <p:cNvGraphicFramePr>
            <a:graphicFrameLocks noGrp="1"/>
          </p:cNvGraphicFramePr>
          <p:nvPr>
            <p:extLst>
              <p:ext uri="{D42A27DB-BD31-4B8C-83A1-F6EECF244321}">
                <p14:modId xmlns:p14="http://schemas.microsoft.com/office/powerpoint/2010/main" val="1803924911"/>
              </p:ext>
            </p:extLst>
          </p:nvPr>
        </p:nvGraphicFramePr>
        <p:xfrm>
          <a:off x="899592" y="1628800"/>
          <a:ext cx="7272808" cy="3383280"/>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770506988"/>
                    </a:ext>
                  </a:extLst>
                </a:gridCol>
                <a:gridCol w="3636404">
                  <a:extLst>
                    <a:ext uri="{9D8B030D-6E8A-4147-A177-3AD203B41FA5}">
                      <a16:colId xmlns:a16="http://schemas.microsoft.com/office/drawing/2014/main" val="4211320488"/>
                    </a:ext>
                  </a:extLst>
                </a:gridCol>
              </a:tblGrid>
              <a:tr h="515790">
                <a:tc>
                  <a:txBody>
                    <a:bodyPr/>
                    <a:lstStyle/>
                    <a:p>
                      <a:pPr algn="ctr"/>
                      <a:r>
                        <a:rPr lang="de-DE" sz="3200" dirty="0"/>
                        <a:t>20% von.... bringen</a:t>
                      </a:r>
                    </a:p>
                  </a:txBody>
                  <a:tcPr/>
                </a:tc>
                <a:tc>
                  <a:txBody>
                    <a:bodyPr/>
                    <a:lstStyle/>
                    <a:p>
                      <a:pPr algn="ctr"/>
                      <a:r>
                        <a:rPr lang="de-DE" sz="3200" dirty="0"/>
                        <a:t>80% von...</a:t>
                      </a:r>
                    </a:p>
                  </a:txBody>
                  <a:tcPr/>
                </a:tc>
                <a:extLst>
                  <a:ext uri="{0D108BD9-81ED-4DB2-BD59-A6C34878D82A}">
                    <a16:rowId xmlns:a16="http://schemas.microsoft.com/office/drawing/2014/main" val="3490419264"/>
                  </a:ext>
                </a:extLst>
              </a:tr>
              <a:tr h="522953">
                <a:tc>
                  <a:txBody>
                    <a:bodyPr/>
                    <a:lstStyle/>
                    <a:p>
                      <a:r>
                        <a:rPr lang="de-DE" sz="3200" dirty="0"/>
                        <a:t>Zeitunglesen</a:t>
                      </a:r>
                    </a:p>
                  </a:txBody>
                  <a:tcPr/>
                </a:tc>
                <a:tc>
                  <a:txBody>
                    <a:bodyPr/>
                    <a:lstStyle/>
                    <a:p>
                      <a:r>
                        <a:rPr lang="de-DE" sz="3200" dirty="0"/>
                        <a:t>Informationen</a:t>
                      </a:r>
                    </a:p>
                  </a:txBody>
                  <a:tcPr/>
                </a:tc>
                <a:extLst>
                  <a:ext uri="{0D108BD9-81ED-4DB2-BD59-A6C34878D82A}">
                    <a16:rowId xmlns:a16="http://schemas.microsoft.com/office/drawing/2014/main" val="1981331176"/>
                  </a:ext>
                </a:extLst>
              </a:tr>
              <a:tr h="522953">
                <a:tc>
                  <a:txBody>
                    <a:bodyPr/>
                    <a:lstStyle/>
                    <a:p>
                      <a:r>
                        <a:rPr lang="de-DE" sz="3200" dirty="0"/>
                        <a:t>Schreibtischarbeit</a:t>
                      </a:r>
                    </a:p>
                  </a:txBody>
                  <a:tcPr/>
                </a:tc>
                <a:tc>
                  <a:txBody>
                    <a:bodyPr/>
                    <a:lstStyle/>
                    <a:p>
                      <a:r>
                        <a:rPr lang="de-DE" sz="3200" dirty="0"/>
                        <a:t>Erfolg</a:t>
                      </a:r>
                    </a:p>
                  </a:txBody>
                  <a:tcPr/>
                </a:tc>
                <a:extLst>
                  <a:ext uri="{0D108BD9-81ED-4DB2-BD59-A6C34878D82A}">
                    <a16:rowId xmlns:a16="http://schemas.microsoft.com/office/drawing/2014/main" val="1796851587"/>
                  </a:ext>
                </a:extLst>
              </a:tr>
              <a:tr h="522953">
                <a:tc>
                  <a:txBody>
                    <a:bodyPr/>
                    <a:lstStyle/>
                    <a:p>
                      <a:r>
                        <a:rPr lang="de-DE" sz="3200" dirty="0"/>
                        <a:t>Beziehungen (Personenanzahl)</a:t>
                      </a:r>
                    </a:p>
                  </a:txBody>
                  <a:tcPr/>
                </a:tc>
                <a:tc>
                  <a:txBody>
                    <a:bodyPr/>
                    <a:lstStyle/>
                    <a:p>
                      <a:r>
                        <a:rPr lang="de-DE" sz="3200" dirty="0"/>
                        <a:t>Persönlichem Glück</a:t>
                      </a:r>
                    </a:p>
                  </a:txBody>
                  <a:tcPr/>
                </a:tc>
                <a:extLst>
                  <a:ext uri="{0D108BD9-81ED-4DB2-BD59-A6C34878D82A}">
                    <a16:rowId xmlns:a16="http://schemas.microsoft.com/office/drawing/2014/main" val="1293853716"/>
                  </a:ext>
                </a:extLst>
              </a:tr>
              <a:tr h="522953">
                <a:tc>
                  <a:txBody>
                    <a:bodyPr/>
                    <a:lstStyle/>
                    <a:p>
                      <a:r>
                        <a:rPr lang="de-DE" sz="3200" dirty="0"/>
                        <a:t>Besprechungszeit</a:t>
                      </a:r>
                    </a:p>
                  </a:txBody>
                  <a:tcPr/>
                </a:tc>
                <a:tc>
                  <a:txBody>
                    <a:bodyPr/>
                    <a:lstStyle/>
                    <a:p>
                      <a:r>
                        <a:rPr lang="de-DE" sz="3200" dirty="0"/>
                        <a:t>Beschlüsse</a:t>
                      </a:r>
                    </a:p>
                  </a:txBody>
                  <a:tcPr/>
                </a:tc>
                <a:extLst>
                  <a:ext uri="{0D108BD9-81ED-4DB2-BD59-A6C34878D82A}">
                    <a16:rowId xmlns:a16="http://schemas.microsoft.com/office/drawing/2014/main" val="1907312927"/>
                  </a:ext>
                </a:extLst>
              </a:tr>
            </a:tbl>
          </a:graphicData>
        </a:graphic>
      </p:graphicFrame>
    </p:spTree>
    <p:extLst>
      <p:ext uri="{BB962C8B-B14F-4D97-AF65-F5344CB8AC3E}">
        <p14:creationId xmlns:p14="http://schemas.microsoft.com/office/powerpoint/2010/main" val="269543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784744" y="633848"/>
            <a:ext cx="7062936" cy="923330"/>
          </a:xfrm>
          <a:prstGeom prst="rect">
            <a:avLst/>
          </a:prstGeom>
          <a:noFill/>
          <a:ln w="9525">
            <a:noFill/>
            <a:miter lim="800000"/>
            <a:headEnd/>
            <a:tailEnd/>
          </a:ln>
          <a:effectLst/>
        </p:spPr>
        <p:txBody>
          <a:bodyPr wrap="square">
            <a:spAutoFit/>
          </a:bodyPr>
          <a:lstStyle/>
          <a:p>
            <a:pPr>
              <a:defRPr/>
            </a:pPr>
            <a:r>
              <a:rPr lang="de-DE" b="1" dirty="0">
                <a:effectLst>
                  <a:outerShdw blurRad="38100" dist="38100" dir="2700000" algn="tl">
                    <a:srgbClr val="C0C0C0"/>
                  </a:outerShdw>
                </a:effectLst>
                <a:latin typeface="Arial" pitchFamily="34" charset="0"/>
              </a:rPr>
              <a:t>Sägeblatt-Effekt:</a:t>
            </a:r>
          </a:p>
          <a:p>
            <a:pPr>
              <a:defRPr/>
            </a:pPr>
            <a:r>
              <a:rPr lang="de-DE" b="1" dirty="0">
                <a:effectLst>
                  <a:outerShdw blurRad="38100" dist="38100" dir="2700000" algn="tl">
                    <a:srgbClr val="C0C0C0"/>
                  </a:outerShdw>
                </a:effectLst>
                <a:latin typeface="Arial" pitchFamily="34" charset="0"/>
              </a:rPr>
              <a:t>Ständige Unterbrechungen verhindern schnelles  und konzentriertes Arbeiten  und verlängern die Arbeitszeit </a:t>
            </a:r>
          </a:p>
        </p:txBody>
      </p:sp>
      <p:sp>
        <p:nvSpPr>
          <p:cNvPr id="17412" name="Rectangle 5"/>
          <p:cNvSpPr>
            <a:spLocks noChangeArrowheads="1"/>
          </p:cNvSpPr>
          <p:nvPr/>
        </p:nvSpPr>
        <p:spPr bwMode="auto">
          <a:xfrm>
            <a:off x="1828800" y="4267200"/>
            <a:ext cx="4572000" cy="366713"/>
          </a:xfrm>
          <a:prstGeom prst="rect">
            <a:avLst/>
          </a:prstGeom>
          <a:noFill/>
          <a:ln w="9525">
            <a:noFill/>
            <a:miter lim="800000"/>
            <a:headEnd/>
            <a:tailEnd/>
          </a:ln>
        </p:spPr>
        <p:txBody>
          <a:bodyPr>
            <a:spAutoFit/>
          </a:bodyPr>
          <a:lstStyle/>
          <a:p>
            <a:r>
              <a:rPr lang="de-DE"/>
              <a:t> </a:t>
            </a:r>
          </a:p>
        </p:txBody>
      </p:sp>
      <p:pic>
        <p:nvPicPr>
          <p:cNvPr id="17416" name="Picture 9"/>
          <p:cNvPicPr>
            <a:picLocks noChangeAspect="1" noChangeArrowheads="1"/>
          </p:cNvPicPr>
          <p:nvPr/>
        </p:nvPicPr>
        <p:blipFill>
          <a:blip r:embed="rId2" cstate="print"/>
          <a:srcRect/>
          <a:stretch>
            <a:fillRect/>
          </a:stretch>
        </p:blipFill>
        <p:spPr bwMode="auto">
          <a:xfrm>
            <a:off x="971550" y="1758831"/>
            <a:ext cx="6467475" cy="4629150"/>
          </a:xfrm>
          <a:prstGeom prst="rect">
            <a:avLst/>
          </a:prstGeom>
          <a:noFill/>
          <a:ln w="9525">
            <a:noFill/>
            <a:miter lim="800000"/>
            <a:headEnd/>
            <a:tailEnd/>
          </a:ln>
        </p:spPr>
      </p:pic>
      <p:pic>
        <p:nvPicPr>
          <p:cNvPr id="11" name="Picture 7" descr="MCj03969100000[1]"/>
          <p:cNvPicPr>
            <a:picLocks noChangeAspect="1" noChangeArrowheads="1"/>
          </p:cNvPicPr>
          <p:nvPr/>
        </p:nvPicPr>
        <p:blipFill>
          <a:blip r:embed="rId3" cstate="print"/>
          <a:srcRect/>
          <a:stretch>
            <a:fillRect/>
          </a:stretch>
        </p:blipFill>
        <p:spPr bwMode="auto">
          <a:xfrm>
            <a:off x="5559592" y="2884383"/>
            <a:ext cx="589744" cy="456733"/>
          </a:xfrm>
          <a:prstGeom prst="rect">
            <a:avLst/>
          </a:prstGeom>
          <a:noFill/>
          <a:ln w="9525">
            <a:noFill/>
            <a:miter lim="800000"/>
            <a:headEnd/>
            <a:tailEnd/>
          </a:ln>
        </p:spPr>
      </p:pic>
      <p:pic>
        <p:nvPicPr>
          <p:cNvPr id="15" name="Picture 7" descr="MCj03969100000[1]"/>
          <p:cNvPicPr>
            <a:picLocks noChangeAspect="1" noChangeArrowheads="1"/>
          </p:cNvPicPr>
          <p:nvPr/>
        </p:nvPicPr>
        <p:blipFill>
          <a:blip r:embed="rId3" cstate="print"/>
          <a:srcRect/>
          <a:stretch>
            <a:fillRect/>
          </a:stretch>
        </p:blipFill>
        <p:spPr bwMode="auto">
          <a:xfrm>
            <a:off x="3553628" y="2778920"/>
            <a:ext cx="589744" cy="456733"/>
          </a:xfrm>
          <a:prstGeom prst="rect">
            <a:avLst/>
          </a:prstGeom>
          <a:noFill/>
          <a:ln w="9525">
            <a:noFill/>
            <a:miter lim="800000"/>
            <a:headEnd/>
            <a:tailEnd/>
          </a:ln>
        </p:spPr>
      </p:pic>
      <p:pic>
        <p:nvPicPr>
          <p:cNvPr id="16" name="Picture 7" descr="MCj03969100000[1]"/>
          <p:cNvPicPr>
            <a:picLocks noChangeAspect="1" noChangeArrowheads="1"/>
          </p:cNvPicPr>
          <p:nvPr/>
        </p:nvPicPr>
        <p:blipFill>
          <a:blip r:embed="rId3" cstate="print"/>
          <a:srcRect/>
          <a:stretch>
            <a:fillRect/>
          </a:stretch>
        </p:blipFill>
        <p:spPr bwMode="auto">
          <a:xfrm>
            <a:off x="3053562" y="3278986"/>
            <a:ext cx="589744" cy="456733"/>
          </a:xfrm>
          <a:prstGeom prst="rect">
            <a:avLst/>
          </a:prstGeom>
          <a:noFill/>
          <a:ln w="9525">
            <a:noFill/>
            <a:miter lim="800000"/>
            <a:headEnd/>
            <a:tailEnd/>
          </a:ln>
        </p:spPr>
      </p:pic>
      <p:pic>
        <p:nvPicPr>
          <p:cNvPr id="17" name="Picture 7" descr="MCj03969100000[1]"/>
          <p:cNvPicPr>
            <a:picLocks noChangeAspect="1" noChangeArrowheads="1"/>
          </p:cNvPicPr>
          <p:nvPr/>
        </p:nvPicPr>
        <p:blipFill>
          <a:blip r:embed="rId3" cstate="print"/>
          <a:srcRect/>
          <a:stretch>
            <a:fillRect/>
          </a:stretch>
        </p:blipFill>
        <p:spPr bwMode="auto">
          <a:xfrm>
            <a:off x="2267744" y="2921796"/>
            <a:ext cx="589744" cy="456733"/>
          </a:xfrm>
          <a:prstGeom prst="rect">
            <a:avLst/>
          </a:prstGeom>
          <a:noFill/>
          <a:ln w="9525">
            <a:noFill/>
            <a:miter lim="800000"/>
            <a:headEnd/>
            <a:tailEnd/>
          </a:ln>
        </p:spPr>
      </p:pic>
      <p:pic>
        <p:nvPicPr>
          <p:cNvPr id="1026" name="Picture 2" descr="C:\Users\Martina Jänicke\AppData\Local\Microsoft\Windows\Temporary Internet Files\Content.IE5\92RH1SML\MP90041409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212" y="2634891"/>
            <a:ext cx="464684" cy="6966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tina Jänicke\AppData\Local\Microsoft\Windows\Temporary Internet Files\Content.IE5\854EAIGD\MP90040888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38" y="2626793"/>
            <a:ext cx="696686" cy="6966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MCj03969100000[1]"/>
          <p:cNvPicPr>
            <a:picLocks noChangeAspect="1" noChangeArrowheads="1"/>
          </p:cNvPicPr>
          <p:nvPr/>
        </p:nvPicPr>
        <p:blipFill>
          <a:blip r:embed="rId3" cstate="print"/>
          <a:srcRect/>
          <a:stretch>
            <a:fillRect/>
          </a:stretch>
        </p:blipFill>
        <p:spPr bwMode="auto">
          <a:xfrm>
            <a:off x="4948035" y="2884383"/>
            <a:ext cx="589744" cy="456733"/>
          </a:xfrm>
          <a:prstGeom prst="rect">
            <a:avLst/>
          </a:prstGeom>
          <a:noFill/>
          <a:ln w="9525">
            <a:noFill/>
            <a:miter lim="800000"/>
            <a:headEnd/>
            <a:tailEnd/>
          </a:ln>
        </p:spPr>
      </p:pic>
    </p:spTree>
    <p:extLst>
      <p:ext uri="{BB962C8B-B14F-4D97-AF65-F5344CB8AC3E}">
        <p14:creationId xmlns:p14="http://schemas.microsoft.com/office/powerpoint/2010/main" val="3357951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27584" y="2780928"/>
            <a:ext cx="7956376" cy="2808312"/>
          </a:xfrm>
        </p:spPr>
        <p:txBody>
          <a:bodyPr>
            <a:normAutofit/>
          </a:bodyPr>
          <a:lstStyle/>
          <a:p>
            <a:r>
              <a:rPr lang="de-DE" sz="4400" b="1" dirty="0">
                <a:solidFill>
                  <a:srgbClr val="002060"/>
                </a:solidFill>
              </a:rPr>
              <a:t>Wichtigkeit und </a:t>
            </a:r>
          </a:p>
          <a:p>
            <a:r>
              <a:rPr lang="de-DE" sz="4400" b="1" dirty="0">
                <a:solidFill>
                  <a:srgbClr val="002060"/>
                </a:solidFill>
              </a:rPr>
              <a:t>Dringlichkeit </a:t>
            </a:r>
          </a:p>
          <a:p>
            <a:r>
              <a:rPr lang="de-DE" sz="4400" b="1" dirty="0">
                <a:solidFill>
                  <a:srgbClr val="002060"/>
                </a:solidFill>
              </a:rPr>
              <a:t>unterscheiden</a:t>
            </a:r>
          </a:p>
          <a:p>
            <a:endParaRPr lang="de-DE" b="1" dirty="0">
              <a:solidFill>
                <a:srgbClr val="002060"/>
              </a:solidFill>
            </a:endParaRPr>
          </a:p>
          <a:p>
            <a:pPr marL="514350" indent="-514350">
              <a:buAutoNum type="arabicPeriod"/>
            </a:pPr>
            <a:endParaRPr lang="de-DE" b="1" dirty="0">
              <a:solidFill>
                <a:srgbClr val="002060"/>
              </a:solidFill>
            </a:endParaRPr>
          </a:p>
        </p:txBody>
      </p:sp>
      <p:sp>
        <p:nvSpPr>
          <p:cNvPr id="5" name="Titel 4">
            <a:extLst>
              <a:ext uri="{FF2B5EF4-FFF2-40B4-BE49-F238E27FC236}">
                <a16:creationId xmlns:a16="http://schemas.microsoft.com/office/drawing/2014/main" id="{8401772F-9AE9-7F44-B3C6-BA4D64BB1CF5}"/>
              </a:ext>
            </a:extLst>
          </p:cNvPr>
          <p:cNvSpPr>
            <a:spLocks noGrp="1"/>
          </p:cNvSpPr>
          <p:nvPr>
            <p:ph type="ctrTitle"/>
          </p:nvPr>
        </p:nvSpPr>
        <p:spPr>
          <a:xfrm>
            <a:off x="611560" y="1310903"/>
            <a:ext cx="7772400" cy="1470025"/>
          </a:xfrm>
        </p:spPr>
        <p:txBody>
          <a:bodyPr/>
          <a:lstStyle/>
          <a:p>
            <a:r>
              <a:rPr lang="de-DE" b="1" dirty="0">
                <a:solidFill>
                  <a:srgbClr val="AB1500"/>
                </a:solidFill>
              </a:rPr>
              <a:t>Eisenhower-Prinzip</a:t>
            </a:r>
          </a:p>
        </p:txBody>
      </p:sp>
    </p:spTree>
    <p:extLst>
      <p:ext uri="{BB962C8B-B14F-4D97-AF65-F5344CB8AC3E}">
        <p14:creationId xmlns:p14="http://schemas.microsoft.com/office/powerpoint/2010/main" val="193641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60032" y="1196752"/>
            <a:ext cx="3598168" cy="1470025"/>
          </a:xfrm>
        </p:spPr>
        <p:txBody>
          <a:bodyPr/>
          <a:lstStyle/>
          <a:p>
            <a:r>
              <a:rPr lang="de-DE" b="1" dirty="0">
                <a:solidFill>
                  <a:srgbClr val="002060"/>
                </a:solidFill>
                <a:effectLst>
                  <a:outerShdw blurRad="38100" dist="38100" dir="2700000" algn="tl">
                    <a:srgbClr val="000000">
                      <a:alpha val="43137"/>
                    </a:srgbClr>
                  </a:outerShdw>
                </a:effectLst>
              </a:rPr>
              <a:t>Eisenhower-</a:t>
            </a:r>
            <a:br>
              <a:rPr lang="de-DE" b="1" dirty="0">
                <a:solidFill>
                  <a:srgbClr val="002060"/>
                </a:solidFill>
                <a:effectLst>
                  <a:outerShdw blurRad="38100" dist="38100" dir="2700000" algn="tl">
                    <a:srgbClr val="000000">
                      <a:alpha val="43137"/>
                    </a:srgbClr>
                  </a:outerShdw>
                </a:effectLst>
              </a:rPr>
            </a:br>
            <a:r>
              <a:rPr lang="de-DE" b="1" dirty="0">
                <a:solidFill>
                  <a:srgbClr val="002060"/>
                </a:solidFill>
                <a:effectLst>
                  <a:outerShdw blurRad="38100" dist="38100" dir="2700000" algn="tl">
                    <a:srgbClr val="000000">
                      <a:alpha val="43137"/>
                    </a:srgbClr>
                  </a:outerShdw>
                </a:effectLst>
              </a:rPr>
              <a:t>Prinzip</a:t>
            </a:r>
          </a:p>
        </p:txBody>
      </p:sp>
      <p:pic>
        <p:nvPicPr>
          <p:cNvPr id="4" name="Grafik 3"/>
          <p:cNvPicPr>
            <a:picLocks noChangeAspect="1"/>
          </p:cNvPicPr>
          <p:nvPr/>
        </p:nvPicPr>
        <p:blipFill>
          <a:blip r:embed="rId2"/>
          <a:stretch>
            <a:fillRect/>
          </a:stretch>
        </p:blipFill>
        <p:spPr>
          <a:xfrm>
            <a:off x="196783" y="764704"/>
            <a:ext cx="4524375" cy="5715000"/>
          </a:xfrm>
          <a:prstGeom prst="rect">
            <a:avLst/>
          </a:prstGeom>
          <a:effectLst>
            <a:softEdge rad="63500"/>
          </a:effectLst>
        </p:spPr>
      </p:pic>
      <p:sp>
        <p:nvSpPr>
          <p:cNvPr id="5" name="Textfeld 4"/>
          <p:cNvSpPr txBox="1"/>
          <p:nvPr/>
        </p:nvSpPr>
        <p:spPr>
          <a:xfrm>
            <a:off x="4716016" y="3140968"/>
            <a:ext cx="4283968" cy="2031325"/>
          </a:xfrm>
          <a:prstGeom prst="rect">
            <a:avLst/>
          </a:prstGeom>
          <a:noFill/>
        </p:spPr>
        <p:txBody>
          <a:bodyPr wrap="square" rtlCol="0">
            <a:spAutoFit/>
          </a:bodyPr>
          <a:lstStyle/>
          <a:p>
            <a:r>
              <a:rPr lang="de-DE" b="1" dirty="0">
                <a:solidFill>
                  <a:srgbClr val="002060"/>
                </a:solidFill>
              </a:rPr>
              <a:t>Dwight „Ike“ David Eisenhower</a:t>
            </a:r>
            <a:r>
              <a:rPr lang="de-DE" dirty="0">
                <a:solidFill>
                  <a:srgbClr val="002060"/>
                </a:solidFill>
              </a:rPr>
              <a:t> </a:t>
            </a:r>
          </a:p>
          <a:p>
            <a:r>
              <a:rPr lang="de-DE" dirty="0">
                <a:solidFill>
                  <a:srgbClr val="002060"/>
                </a:solidFill>
              </a:rPr>
              <a:t>* 14. Oktober 1890 in Texas; </a:t>
            </a:r>
          </a:p>
          <a:p>
            <a:r>
              <a:rPr lang="de-DE" dirty="0">
                <a:solidFill>
                  <a:srgbClr val="002060"/>
                </a:solidFill>
              </a:rPr>
              <a:t>† 28. März 1969 in Washington D.C.</a:t>
            </a:r>
          </a:p>
          <a:p>
            <a:r>
              <a:rPr lang="de-DE" dirty="0">
                <a:solidFill>
                  <a:srgbClr val="002060"/>
                </a:solidFill>
              </a:rPr>
              <a:t>war der 34. Präsident der Vereinigten Staaten (1953–1961) und während des Zweiten Weltkrieges Oberbefehlshaber der alliierten Streitkräfte in Europa.</a:t>
            </a:r>
          </a:p>
        </p:txBody>
      </p:sp>
    </p:spTree>
    <p:extLst>
      <p:ext uri="{BB962C8B-B14F-4D97-AF65-F5344CB8AC3E}">
        <p14:creationId xmlns:p14="http://schemas.microsoft.com/office/powerpoint/2010/main" val="247417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77975" y="4267200"/>
            <a:ext cx="4572000" cy="366713"/>
          </a:xfrm>
          <a:prstGeom prst="rect">
            <a:avLst/>
          </a:prstGeom>
          <a:noFill/>
          <a:ln w="9525">
            <a:noFill/>
            <a:miter lim="800000"/>
            <a:headEnd/>
            <a:tailEnd/>
          </a:ln>
        </p:spPr>
        <p:txBody>
          <a:bodyPr>
            <a:spAutoFit/>
          </a:bodyPr>
          <a:lstStyle/>
          <a:p>
            <a:r>
              <a:rPr lang="de-DE"/>
              <a:t> </a:t>
            </a:r>
          </a:p>
        </p:txBody>
      </p:sp>
      <p:sp>
        <p:nvSpPr>
          <p:cNvPr id="4" name="Rechteck 3"/>
          <p:cNvSpPr/>
          <p:nvPr/>
        </p:nvSpPr>
        <p:spPr>
          <a:xfrm>
            <a:off x="2550623" y="6021288"/>
            <a:ext cx="261536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Dringlichkeit</a:t>
            </a:r>
          </a:p>
        </p:txBody>
      </p:sp>
      <p:cxnSp>
        <p:nvCxnSpPr>
          <p:cNvPr id="6" name="Gerade Verbindung mit Pfeil 5"/>
          <p:cNvCxnSpPr/>
          <p:nvPr/>
        </p:nvCxnSpPr>
        <p:spPr>
          <a:xfrm flipV="1">
            <a:off x="1071538" y="1857413"/>
            <a:ext cx="3085" cy="4155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068152" y="6021288"/>
            <a:ext cx="573091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rot="16200000">
            <a:off x="-314604" y="3996953"/>
            <a:ext cx="20391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Wichtigkeit</a:t>
            </a:r>
          </a:p>
        </p:txBody>
      </p:sp>
      <p:sp>
        <p:nvSpPr>
          <p:cNvPr id="10" name="Plus 9"/>
          <p:cNvSpPr/>
          <p:nvPr/>
        </p:nvSpPr>
        <p:spPr>
          <a:xfrm>
            <a:off x="505962" y="1145827"/>
            <a:ext cx="7306398" cy="5595541"/>
          </a:xfrm>
          <a:prstGeom prst="mathPlus">
            <a:avLst>
              <a:gd name="adj1" fmla="val 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
        <p:nvSpPr>
          <p:cNvPr id="9" name="Rechteck 8">
            <a:extLst>
              <a:ext uri="{FF2B5EF4-FFF2-40B4-BE49-F238E27FC236}">
                <a16:creationId xmlns:a16="http://schemas.microsoft.com/office/drawing/2014/main" id="{D30C38ED-0176-C647-BE34-01A05CCF81EE}"/>
              </a:ext>
            </a:extLst>
          </p:cNvPr>
          <p:cNvSpPr/>
          <p:nvPr/>
        </p:nvSpPr>
        <p:spPr>
          <a:xfrm>
            <a:off x="1797906" y="2089416"/>
            <a:ext cx="854721"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B</a:t>
            </a:r>
          </a:p>
        </p:txBody>
      </p:sp>
      <p:sp>
        <p:nvSpPr>
          <p:cNvPr id="11" name="Rechteck 10">
            <a:extLst>
              <a:ext uri="{FF2B5EF4-FFF2-40B4-BE49-F238E27FC236}">
                <a16:creationId xmlns:a16="http://schemas.microsoft.com/office/drawing/2014/main" id="{39251DFB-0FE7-B543-93BA-3DE64B330823}"/>
              </a:ext>
            </a:extLst>
          </p:cNvPr>
          <p:cNvSpPr/>
          <p:nvPr/>
        </p:nvSpPr>
        <p:spPr>
          <a:xfrm>
            <a:off x="4772292" y="4086415"/>
            <a:ext cx="841897"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C</a:t>
            </a:r>
          </a:p>
        </p:txBody>
      </p:sp>
      <p:sp>
        <p:nvSpPr>
          <p:cNvPr id="12" name="Rechteck 11">
            <a:extLst>
              <a:ext uri="{FF2B5EF4-FFF2-40B4-BE49-F238E27FC236}">
                <a16:creationId xmlns:a16="http://schemas.microsoft.com/office/drawing/2014/main" id="{5A8BF005-D14B-E847-8938-157F1AA11AFE}"/>
              </a:ext>
            </a:extLst>
          </p:cNvPr>
          <p:cNvSpPr/>
          <p:nvPr/>
        </p:nvSpPr>
        <p:spPr>
          <a:xfrm>
            <a:off x="4717790" y="2007598"/>
            <a:ext cx="896399"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a:t>
            </a:r>
          </a:p>
        </p:txBody>
      </p:sp>
      <p:pic>
        <p:nvPicPr>
          <p:cNvPr id="15" name="Grafik 14" descr="Ein Bild, das Tisch enthält.&#10;&#10;Automatisch generierte Beschreibung">
            <a:extLst>
              <a:ext uri="{FF2B5EF4-FFF2-40B4-BE49-F238E27FC236}">
                <a16:creationId xmlns:a16="http://schemas.microsoft.com/office/drawing/2014/main" id="{698C3755-B83B-A343-932D-A948A3F1B0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4830" y="4096995"/>
            <a:ext cx="978581" cy="1494043"/>
          </a:xfrm>
          <a:prstGeom prst="rect">
            <a:avLst/>
          </a:prstGeom>
        </p:spPr>
      </p:pic>
    </p:spTree>
    <p:extLst>
      <p:ext uri="{BB962C8B-B14F-4D97-AF65-F5344CB8AC3E}">
        <p14:creationId xmlns:p14="http://schemas.microsoft.com/office/powerpoint/2010/main" val="17810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77975" y="4267200"/>
            <a:ext cx="4572000" cy="366713"/>
          </a:xfrm>
          <a:prstGeom prst="rect">
            <a:avLst/>
          </a:prstGeom>
          <a:noFill/>
          <a:ln w="9525">
            <a:noFill/>
            <a:miter lim="800000"/>
            <a:headEnd/>
            <a:tailEnd/>
          </a:ln>
        </p:spPr>
        <p:txBody>
          <a:bodyPr>
            <a:spAutoFit/>
          </a:bodyPr>
          <a:lstStyle/>
          <a:p>
            <a:r>
              <a:rPr lang="de-DE"/>
              <a:t> </a:t>
            </a:r>
          </a:p>
        </p:txBody>
      </p:sp>
      <p:sp>
        <p:nvSpPr>
          <p:cNvPr id="4" name="Rechteck 3"/>
          <p:cNvSpPr/>
          <p:nvPr/>
        </p:nvSpPr>
        <p:spPr>
          <a:xfrm>
            <a:off x="2550623" y="6021288"/>
            <a:ext cx="261536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Dringlichkeit</a:t>
            </a:r>
          </a:p>
        </p:txBody>
      </p:sp>
      <p:cxnSp>
        <p:nvCxnSpPr>
          <p:cNvPr id="6" name="Gerade Verbindung mit Pfeil 5"/>
          <p:cNvCxnSpPr/>
          <p:nvPr/>
        </p:nvCxnSpPr>
        <p:spPr>
          <a:xfrm flipV="1">
            <a:off x="1071538" y="1857413"/>
            <a:ext cx="3085" cy="4155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068152" y="6021288"/>
            <a:ext cx="573091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rot="16200000">
            <a:off x="-314604" y="3996953"/>
            <a:ext cx="20391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Wichtigkeit</a:t>
            </a:r>
          </a:p>
        </p:txBody>
      </p:sp>
      <p:sp>
        <p:nvSpPr>
          <p:cNvPr id="10" name="Plus 9"/>
          <p:cNvSpPr/>
          <p:nvPr/>
        </p:nvSpPr>
        <p:spPr>
          <a:xfrm>
            <a:off x="505962" y="1145827"/>
            <a:ext cx="7306398" cy="5595541"/>
          </a:xfrm>
          <a:prstGeom prst="mathPlus">
            <a:avLst>
              <a:gd name="adj1" fmla="val 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
        <p:nvSpPr>
          <p:cNvPr id="13" name="Rechteck 12"/>
          <p:cNvSpPr/>
          <p:nvPr/>
        </p:nvSpPr>
        <p:spPr>
          <a:xfrm>
            <a:off x="1797906" y="2089416"/>
            <a:ext cx="854721"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B</a:t>
            </a:r>
          </a:p>
        </p:txBody>
      </p:sp>
      <p:sp>
        <p:nvSpPr>
          <p:cNvPr id="15" name="Rechteck 14"/>
          <p:cNvSpPr/>
          <p:nvPr/>
        </p:nvSpPr>
        <p:spPr>
          <a:xfrm>
            <a:off x="4772292" y="4086415"/>
            <a:ext cx="841897"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C</a:t>
            </a:r>
          </a:p>
        </p:txBody>
      </p:sp>
      <p:sp>
        <p:nvSpPr>
          <p:cNvPr id="16" name="Rechteck 15"/>
          <p:cNvSpPr/>
          <p:nvPr/>
        </p:nvSpPr>
        <p:spPr>
          <a:xfrm>
            <a:off x="4717790" y="2007598"/>
            <a:ext cx="896399"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a:t>
            </a:r>
          </a:p>
        </p:txBody>
      </p:sp>
      <p:sp>
        <p:nvSpPr>
          <p:cNvPr id="18" name="Textfeld 17"/>
          <p:cNvSpPr txBox="1"/>
          <p:nvPr/>
        </p:nvSpPr>
        <p:spPr>
          <a:xfrm>
            <a:off x="4333074" y="3512652"/>
            <a:ext cx="2238305" cy="369332"/>
          </a:xfrm>
          <a:prstGeom prst="rect">
            <a:avLst/>
          </a:prstGeom>
          <a:noFill/>
        </p:spPr>
        <p:txBody>
          <a:bodyPr wrap="none" rtlCol="0">
            <a:spAutoFit/>
          </a:bodyPr>
          <a:lstStyle/>
          <a:p>
            <a:r>
              <a:rPr lang="de-DE" b="1" dirty="0"/>
              <a:t>Wichtig</a:t>
            </a:r>
            <a:r>
              <a:rPr lang="de-DE" dirty="0"/>
              <a:t> und </a:t>
            </a:r>
            <a:r>
              <a:rPr lang="de-DE" b="1" dirty="0"/>
              <a:t>dringend</a:t>
            </a:r>
          </a:p>
        </p:txBody>
      </p:sp>
      <p:sp>
        <p:nvSpPr>
          <p:cNvPr id="19" name="Textfeld 18"/>
          <p:cNvSpPr txBox="1"/>
          <p:nvPr/>
        </p:nvSpPr>
        <p:spPr>
          <a:xfrm>
            <a:off x="1375966" y="3512652"/>
            <a:ext cx="2440348" cy="369332"/>
          </a:xfrm>
          <a:prstGeom prst="rect">
            <a:avLst/>
          </a:prstGeom>
          <a:noFill/>
        </p:spPr>
        <p:txBody>
          <a:bodyPr wrap="none" rtlCol="0">
            <a:spAutoFit/>
          </a:bodyPr>
          <a:lstStyle/>
          <a:p>
            <a:r>
              <a:rPr lang="de-DE" b="1" dirty="0"/>
              <a:t>Wichtig</a:t>
            </a:r>
            <a:r>
              <a:rPr lang="de-DE" dirty="0"/>
              <a:t> - nicht dringend</a:t>
            </a:r>
          </a:p>
        </p:txBody>
      </p:sp>
      <p:sp>
        <p:nvSpPr>
          <p:cNvPr id="20" name="Textfeld 19"/>
          <p:cNvSpPr txBox="1"/>
          <p:nvPr/>
        </p:nvSpPr>
        <p:spPr>
          <a:xfrm>
            <a:off x="4333074" y="5548854"/>
            <a:ext cx="2465996" cy="369332"/>
          </a:xfrm>
          <a:prstGeom prst="rect">
            <a:avLst/>
          </a:prstGeom>
          <a:noFill/>
        </p:spPr>
        <p:txBody>
          <a:bodyPr wrap="none" rtlCol="0">
            <a:spAutoFit/>
          </a:bodyPr>
          <a:lstStyle/>
          <a:p>
            <a:r>
              <a:rPr lang="de-DE" b="1" dirty="0"/>
              <a:t>Dringend</a:t>
            </a:r>
            <a:r>
              <a:rPr lang="de-DE" dirty="0"/>
              <a:t> – nicht wichtig</a:t>
            </a:r>
          </a:p>
        </p:txBody>
      </p:sp>
      <p:sp>
        <p:nvSpPr>
          <p:cNvPr id="21" name="Textfeld 20"/>
          <p:cNvSpPr txBox="1"/>
          <p:nvPr/>
        </p:nvSpPr>
        <p:spPr>
          <a:xfrm>
            <a:off x="1081094" y="5557807"/>
            <a:ext cx="3002489" cy="369332"/>
          </a:xfrm>
          <a:prstGeom prst="rect">
            <a:avLst/>
          </a:prstGeom>
          <a:noFill/>
        </p:spPr>
        <p:txBody>
          <a:bodyPr wrap="none" rtlCol="0">
            <a:spAutoFit/>
          </a:bodyPr>
          <a:lstStyle/>
          <a:p>
            <a:r>
              <a:rPr lang="de-DE" dirty="0"/>
              <a:t>Nicht wichtig -  nicht dringend</a:t>
            </a:r>
          </a:p>
        </p:txBody>
      </p:sp>
      <p:pic>
        <p:nvPicPr>
          <p:cNvPr id="22" name="Grafik 21" descr="Ein Bild, das Tisch enthält.&#10;&#10;Automatisch generierte Beschreibung">
            <a:extLst>
              <a:ext uri="{FF2B5EF4-FFF2-40B4-BE49-F238E27FC236}">
                <a16:creationId xmlns:a16="http://schemas.microsoft.com/office/drawing/2014/main" id="{FDB2BB44-9FA6-1447-9E9B-8DAD76BE41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4830" y="4096995"/>
            <a:ext cx="978581" cy="1494043"/>
          </a:xfrm>
          <a:prstGeom prst="rect">
            <a:avLst/>
          </a:prstGeom>
        </p:spPr>
      </p:pic>
    </p:spTree>
    <p:extLst>
      <p:ext uri="{BB962C8B-B14F-4D97-AF65-F5344CB8AC3E}">
        <p14:creationId xmlns:p14="http://schemas.microsoft.com/office/powerpoint/2010/main" val="3739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38D7-F629-0642-9136-193B6D14A30B}"/>
              </a:ext>
            </a:extLst>
          </p:cNvPr>
          <p:cNvSpPr>
            <a:spLocks noGrp="1"/>
          </p:cNvSpPr>
          <p:nvPr>
            <p:ph type="title"/>
          </p:nvPr>
        </p:nvSpPr>
        <p:spPr>
          <a:xfrm>
            <a:off x="444640" y="692696"/>
            <a:ext cx="8229600" cy="883568"/>
          </a:xfrm>
        </p:spPr>
        <p:txBody>
          <a:bodyPr/>
          <a:lstStyle/>
          <a:p>
            <a:r>
              <a:rPr lang="de-DE" b="1" dirty="0">
                <a:solidFill>
                  <a:srgbClr val="AB1500"/>
                </a:solidFill>
              </a:rPr>
              <a:t>Wozu Ziele?</a:t>
            </a:r>
          </a:p>
        </p:txBody>
      </p:sp>
      <p:sp>
        <p:nvSpPr>
          <p:cNvPr id="3" name="Inhaltsplatzhalter 2">
            <a:extLst>
              <a:ext uri="{FF2B5EF4-FFF2-40B4-BE49-F238E27FC236}">
                <a16:creationId xmlns:a16="http://schemas.microsoft.com/office/drawing/2014/main" id="{F9CE1449-0EB4-0146-A13D-BC96C3E222EA}"/>
              </a:ext>
            </a:extLst>
          </p:cNvPr>
          <p:cNvSpPr>
            <a:spLocks noGrp="1"/>
          </p:cNvSpPr>
          <p:nvPr>
            <p:ph idx="1"/>
          </p:nvPr>
        </p:nvSpPr>
        <p:spPr>
          <a:xfrm>
            <a:off x="444640" y="3284984"/>
            <a:ext cx="8229600" cy="23571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0" indent="0">
              <a:buNone/>
            </a:pPr>
            <a:r>
              <a:rPr lang="de-DE" b="1" i="1" dirty="0"/>
              <a:t>„Der ziellose Mensch erleidet sein Schicksal – </a:t>
            </a:r>
          </a:p>
          <a:p>
            <a:pPr marL="0" indent="0">
              <a:buNone/>
            </a:pPr>
            <a:r>
              <a:rPr lang="de-DE" b="1" i="1" dirty="0"/>
              <a:t>der Zielbewusste gestaltet es.“ </a:t>
            </a:r>
          </a:p>
          <a:p>
            <a:pPr marL="0" indent="0">
              <a:buNone/>
            </a:pPr>
            <a:endParaRPr lang="de-DE" b="1" i="1" dirty="0"/>
          </a:p>
          <a:p>
            <a:pPr marL="0" indent="0" algn="r">
              <a:buNone/>
            </a:pPr>
            <a:r>
              <a:rPr lang="de-DE" sz="2400" b="1" i="1" dirty="0"/>
              <a:t>(Immanuel Kant)</a:t>
            </a:r>
            <a:br>
              <a:rPr lang="de-DE" sz="2400" b="1" i="1" dirty="0"/>
            </a:br>
            <a:endParaRPr lang="de-DE" sz="2400" b="1" i="1" dirty="0"/>
          </a:p>
        </p:txBody>
      </p:sp>
      <p:sp>
        <p:nvSpPr>
          <p:cNvPr id="4" name="Textfeld 3">
            <a:extLst>
              <a:ext uri="{FF2B5EF4-FFF2-40B4-BE49-F238E27FC236}">
                <a16:creationId xmlns:a16="http://schemas.microsoft.com/office/drawing/2014/main" id="{8940D2AA-1514-CE4F-A4DE-404FEB5130C4}"/>
              </a:ext>
            </a:extLst>
          </p:cNvPr>
          <p:cNvSpPr txBox="1"/>
          <p:nvPr/>
        </p:nvSpPr>
        <p:spPr>
          <a:xfrm>
            <a:off x="2699792" y="1572675"/>
            <a:ext cx="4070986" cy="523220"/>
          </a:xfrm>
          <a:prstGeom prst="rect">
            <a:avLst/>
          </a:prstGeom>
          <a:noFill/>
        </p:spPr>
        <p:txBody>
          <a:bodyPr wrap="none" rtlCol="0">
            <a:spAutoFit/>
          </a:bodyPr>
          <a:lstStyle/>
          <a:p>
            <a:r>
              <a:rPr lang="de-DE" sz="2800" dirty="0">
                <a:solidFill>
                  <a:srgbClr val="AB1500"/>
                </a:solidFill>
              </a:rPr>
              <a:t>Selbstbestimmtes Handeln</a:t>
            </a:r>
          </a:p>
        </p:txBody>
      </p:sp>
    </p:spTree>
    <p:extLst>
      <p:ext uri="{BB962C8B-B14F-4D97-AF65-F5344CB8AC3E}">
        <p14:creationId xmlns:p14="http://schemas.microsoft.com/office/powerpoint/2010/main" val="30517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77975" y="4267200"/>
            <a:ext cx="4572000" cy="366713"/>
          </a:xfrm>
          <a:prstGeom prst="rect">
            <a:avLst/>
          </a:prstGeom>
          <a:noFill/>
          <a:ln w="9525">
            <a:noFill/>
            <a:miter lim="800000"/>
            <a:headEnd/>
            <a:tailEnd/>
          </a:ln>
        </p:spPr>
        <p:txBody>
          <a:bodyPr>
            <a:spAutoFit/>
          </a:bodyPr>
          <a:lstStyle/>
          <a:p>
            <a:r>
              <a:rPr lang="de-DE"/>
              <a:t> </a:t>
            </a:r>
          </a:p>
        </p:txBody>
      </p:sp>
      <p:sp>
        <p:nvSpPr>
          <p:cNvPr id="4" name="Rechteck 3"/>
          <p:cNvSpPr/>
          <p:nvPr/>
        </p:nvSpPr>
        <p:spPr>
          <a:xfrm>
            <a:off x="2550623" y="6021288"/>
            <a:ext cx="261536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Dringlichkeit</a:t>
            </a:r>
          </a:p>
        </p:txBody>
      </p:sp>
      <p:cxnSp>
        <p:nvCxnSpPr>
          <p:cNvPr id="6" name="Gerade Verbindung mit Pfeil 5"/>
          <p:cNvCxnSpPr/>
          <p:nvPr/>
        </p:nvCxnSpPr>
        <p:spPr>
          <a:xfrm flipV="1">
            <a:off x="1071538" y="1857413"/>
            <a:ext cx="3085" cy="4155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068152" y="6021288"/>
            <a:ext cx="573091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rot="16200000">
            <a:off x="-314604" y="3996953"/>
            <a:ext cx="20391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Wichtigkeit</a:t>
            </a:r>
          </a:p>
        </p:txBody>
      </p:sp>
      <p:sp>
        <p:nvSpPr>
          <p:cNvPr id="10" name="Plus 9"/>
          <p:cNvSpPr/>
          <p:nvPr/>
        </p:nvSpPr>
        <p:spPr>
          <a:xfrm>
            <a:off x="505962" y="1145827"/>
            <a:ext cx="7306398" cy="5595541"/>
          </a:xfrm>
          <a:prstGeom prst="mathPlus">
            <a:avLst>
              <a:gd name="adj1" fmla="val 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
        <p:nvSpPr>
          <p:cNvPr id="13" name="Rechteck 12"/>
          <p:cNvSpPr/>
          <p:nvPr/>
        </p:nvSpPr>
        <p:spPr>
          <a:xfrm>
            <a:off x="1797906" y="2089416"/>
            <a:ext cx="854721"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B</a:t>
            </a:r>
          </a:p>
        </p:txBody>
      </p:sp>
      <p:sp>
        <p:nvSpPr>
          <p:cNvPr id="15" name="Rechteck 14"/>
          <p:cNvSpPr/>
          <p:nvPr/>
        </p:nvSpPr>
        <p:spPr>
          <a:xfrm>
            <a:off x="4772292" y="4086415"/>
            <a:ext cx="841897"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C</a:t>
            </a:r>
          </a:p>
        </p:txBody>
      </p:sp>
      <p:sp>
        <p:nvSpPr>
          <p:cNvPr id="16" name="Rechteck 15"/>
          <p:cNvSpPr/>
          <p:nvPr/>
        </p:nvSpPr>
        <p:spPr>
          <a:xfrm>
            <a:off x="4717790" y="2007598"/>
            <a:ext cx="896399"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a:t>
            </a:r>
          </a:p>
        </p:txBody>
      </p:sp>
      <p:sp>
        <p:nvSpPr>
          <p:cNvPr id="18" name="Textfeld 17"/>
          <p:cNvSpPr txBox="1"/>
          <p:nvPr/>
        </p:nvSpPr>
        <p:spPr>
          <a:xfrm>
            <a:off x="4333074" y="3512652"/>
            <a:ext cx="2238305" cy="369332"/>
          </a:xfrm>
          <a:prstGeom prst="rect">
            <a:avLst/>
          </a:prstGeom>
          <a:noFill/>
        </p:spPr>
        <p:txBody>
          <a:bodyPr wrap="none" rtlCol="0">
            <a:spAutoFit/>
          </a:bodyPr>
          <a:lstStyle/>
          <a:p>
            <a:r>
              <a:rPr lang="de-DE" b="1" dirty="0"/>
              <a:t>Wichtig</a:t>
            </a:r>
            <a:r>
              <a:rPr lang="de-DE" dirty="0"/>
              <a:t> und </a:t>
            </a:r>
            <a:r>
              <a:rPr lang="de-DE" b="1" dirty="0"/>
              <a:t>dringend</a:t>
            </a:r>
          </a:p>
        </p:txBody>
      </p:sp>
      <p:sp>
        <p:nvSpPr>
          <p:cNvPr id="19" name="Textfeld 18"/>
          <p:cNvSpPr txBox="1"/>
          <p:nvPr/>
        </p:nvSpPr>
        <p:spPr>
          <a:xfrm>
            <a:off x="1375966" y="3512652"/>
            <a:ext cx="2440348" cy="369332"/>
          </a:xfrm>
          <a:prstGeom prst="rect">
            <a:avLst/>
          </a:prstGeom>
          <a:noFill/>
        </p:spPr>
        <p:txBody>
          <a:bodyPr wrap="none" rtlCol="0">
            <a:spAutoFit/>
          </a:bodyPr>
          <a:lstStyle/>
          <a:p>
            <a:r>
              <a:rPr lang="de-DE" b="1" dirty="0"/>
              <a:t>Wichtig</a:t>
            </a:r>
            <a:r>
              <a:rPr lang="de-DE" dirty="0"/>
              <a:t> - nicht dringend</a:t>
            </a:r>
          </a:p>
        </p:txBody>
      </p:sp>
      <p:sp>
        <p:nvSpPr>
          <p:cNvPr id="20" name="Textfeld 19"/>
          <p:cNvSpPr txBox="1"/>
          <p:nvPr/>
        </p:nvSpPr>
        <p:spPr>
          <a:xfrm>
            <a:off x="4333074" y="5548854"/>
            <a:ext cx="2465996" cy="369332"/>
          </a:xfrm>
          <a:prstGeom prst="rect">
            <a:avLst/>
          </a:prstGeom>
          <a:noFill/>
        </p:spPr>
        <p:txBody>
          <a:bodyPr wrap="none" rtlCol="0">
            <a:spAutoFit/>
          </a:bodyPr>
          <a:lstStyle/>
          <a:p>
            <a:r>
              <a:rPr lang="de-DE" b="1" dirty="0"/>
              <a:t>Dringend</a:t>
            </a:r>
            <a:r>
              <a:rPr lang="de-DE" dirty="0"/>
              <a:t> – nicht wichtig</a:t>
            </a:r>
          </a:p>
        </p:txBody>
      </p:sp>
      <p:sp>
        <p:nvSpPr>
          <p:cNvPr id="21" name="Textfeld 20"/>
          <p:cNvSpPr txBox="1"/>
          <p:nvPr/>
        </p:nvSpPr>
        <p:spPr>
          <a:xfrm>
            <a:off x="1081094" y="5557807"/>
            <a:ext cx="3002489" cy="369332"/>
          </a:xfrm>
          <a:prstGeom prst="rect">
            <a:avLst/>
          </a:prstGeom>
          <a:noFill/>
        </p:spPr>
        <p:txBody>
          <a:bodyPr wrap="none" rtlCol="0">
            <a:spAutoFit/>
          </a:bodyPr>
          <a:lstStyle/>
          <a:p>
            <a:r>
              <a:rPr lang="de-DE" dirty="0"/>
              <a:t>Nicht wichtig -  nicht dringend</a:t>
            </a:r>
          </a:p>
        </p:txBody>
      </p:sp>
      <p:sp>
        <p:nvSpPr>
          <p:cNvPr id="5" name="Ovale Legende 4"/>
          <p:cNvSpPr/>
          <p:nvPr/>
        </p:nvSpPr>
        <p:spPr>
          <a:xfrm>
            <a:off x="2071966" y="620224"/>
            <a:ext cx="5992070" cy="1264762"/>
          </a:xfrm>
          <a:prstGeom prst="wedgeEllipseCallout">
            <a:avLst>
              <a:gd name="adj1" fmla="val 17927"/>
              <a:gd name="adj2" fmla="val 1297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rgbClr val="C00000"/>
                </a:solidFill>
              </a:rPr>
              <a:t>In welche Kategorie gehört diese Aufgabe?</a:t>
            </a:r>
          </a:p>
        </p:txBody>
      </p:sp>
      <p:pic>
        <p:nvPicPr>
          <p:cNvPr id="22" name="Grafik 21" descr="Ein Bild, das Tisch enthält.&#10;&#10;Automatisch generierte Beschreibung">
            <a:extLst>
              <a:ext uri="{FF2B5EF4-FFF2-40B4-BE49-F238E27FC236}">
                <a16:creationId xmlns:a16="http://schemas.microsoft.com/office/drawing/2014/main" id="{7B84C176-7E35-0844-B962-DC652C5C4C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4830" y="4096995"/>
            <a:ext cx="978581" cy="1494043"/>
          </a:xfrm>
          <a:prstGeom prst="rect">
            <a:avLst/>
          </a:prstGeom>
        </p:spPr>
      </p:pic>
    </p:spTree>
    <p:extLst>
      <p:ext uri="{BB962C8B-B14F-4D97-AF65-F5344CB8AC3E}">
        <p14:creationId xmlns:p14="http://schemas.microsoft.com/office/powerpoint/2010/main" val="283962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77975" y="4267200"/>
            <a:ext cx="4572000" cy="366713"/>
          </a:xfrm>
          <a:prstGeom prst="rect">
            <a:avLst/>
          </a:prstGeom>
          <a:noFill/>
          <a:ln w="9525">
            <a:noFill/>
            <a:miter lim="800000"/>
            <a:headEnd/>
            <a:tailEnd/>
          </a:ln>
        </p:spPr>
        <p:txBody>
          <a:bodyPr>
            <a:spAutoFit/>
          </a:bodyPr>
          <a:lstStyle/>
          <a:p>
            <a:r>
              <a:rPr lang="de-DE"/>
              <a:t> </a:t>
            </a:r>
          </a:p>
        </p:txBody>
      </p:sp>
      <p:sp>
        <p:nvSpPr>
          <p:cNvPr id="4" name="Rechteck 3"/>
          <p:cNvSpPr/>
          <p:nvPr/>
        </p:nvSpPr>
        <p:spPr>
          <a:xfrm>
            <a:off x="2550623" y="6021288"/>
            <a:ext cx="261536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Dringlichkeit</a:t>
            </a:r>
          </a:p>
        </p:txBody>
      </p:sp>
      <p:cxnSp>
        <p:nvCxnSpPr>
          <p:cNvPr id="6" name="Gerade Verbindung mit Pfeil 5"/>
          <p:cNvCxnSpPr/>
          <p:nvPr/>
        </p:nvCxnSpPr>
        <p:spPr>
          <a:xfrm flipV="1">
            <a:off x="1071538" y="1857413"/>
            <a:ext cx="3085" cy="4155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068152" y="6021288"/>
            <a:ext cx="573091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rot="16200000">
            <a:off x="-314604" y="3996953"/>
            <a:ext cx="20391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Wichtigkeit</a:t>
            </a:r>
          </a:p>
        </p:txBody>
      </p:sp>
      <p:sp>
        <p:nvSpPr>
          <p:cNvPr id="10" name="Plus 9"/>
          <p:cNvSpPr/>
          <p:nvPr/>
        </p:nvSpPr>
        <p:spPr>
          <a:xfrm>
            <a:off x="505962" y="1145827"/>
            <a:ext cx="7306398" cy="5595541"/>
          </a:xfrm>
          <a:prstGeom prst="mathPlus">
            <a:avLst>
              <a:gd name="adj1" fmla="val 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
        <p:nvSpPr>
          <p:cNvPr id="13" name="Rechteck 12"/>
          <p:cNvSpPr/>
          <p:nvPr/>
        </p:nvSpPr>
        <p:spPr>
          <a:xfrm>
            <a:off x="1797906" y="2089416"/>
            <a:ext cx="854721"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B</a:t>
            </a:r>
          </a:p>
        </p:txBody>
      </p:sp>
      <p:sp>
        <p:nvSpPr>
          <p:cNvPr id="15" name="Rechteck 14"/>
          <p:cNvSpPr/>
          <p:nvPr/>
        </p:nvSpPr>
        <p:spPr>
          <a:xfrm>
            <a:off x="4772292" y="4086415"/>
            <a:ext cx="841897"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C</a:t>
            </a:r>
          </a:p>
        </p:txBody>
      </p:sp>
      <p:sp>
        <p:nvSpPr>
          <p:cNvPr id="16" name="Rechteck 15"/>
          <p:cNvSpPr/>
          <p:nvPr/>
        </p:nvSpPr>
        <p:spPr>
          <a:xfrm>
            <a:off x="4717790" y="2007598"/>
            <a:ext cx="896399"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a:t>
            </a:r>
          </a:p>
        </p:txBody>
      </p:sp>
      <p:sp>
        <p:nvSpPr>
          <p:cNvPr id="18" name="Textfeld 17"/>
          <p:cNvSpPr txBox="1"/>
          <p:nvPr/>
        </p:nvSpPr>
        <p:spPr>
          <a:xfrm>
            <a:off x="4333074" y="3512652"/>
            <a:ext cx="2238305" cy="369332"/>
          </a:xfrm>
          <a:prstGeom prst="rect">
            <a:avLst/>
          </a:prstGeom>
          <a:noFill/>
        </p:spPr>
        <p:txBody>
          <a:bodyPr wrap="none" rtlCol="0">
            <a:spAutoFit/>
          </a:bodyPr>
          <a:lstStyle/>
          <a:p>
            <a:r>
              <a:rPr lang="de-DE" b="1" dirty="0"/>
              <a:t>Wichtig</a:t>
            </a:r>
            <a:r>
              <a:rPr lang="de-DE" dirty="0"/>
              <a:t> und </a:t>
            </a:r>
            <a:r>
              <a:rPr lang="de-DE" b="1" dirty="0"/>
              <a:t>dringend</a:t>
            </a:r>
          </a:p>
        </p:txBody>
      </p:sp>
      <p:sp>
        <p:nvSpPr>
          <p:cNvPr id="19" name="Textfeld 18"/>
          <p:cNvSpPr txBox="1"/>
          <p:nvPr/>
        </p:nvSpPr>
        <p:spPr>
          <a:xfrm>
            <a:off x="1375966" y="3512652"/>
            <a:ext cx="2440348" cy="369332"/>
          </a:xfrm>
          <a:prstGeom prst="rect">
            <a:avLst/>
          </a:prstGeom>
          <a:noFill/>
        </p:spPr>
        <p:txBody>
          <a:bodyPr wrap="none" rtlCol="0">
            <a:spAutoFit/>
          </a:bodyPr>
          <a:lstStyle/>
          <a:p>
            <a:r>
              <a:rPr lang="de-DE" b="1" dirty="0"/>
              <a:t>Wichtig</a:t>
            </a:r>
            <a:r>
              <a:rPr lang="de-DE" dirty="0"/>
              <a:t> - nicht dringend</a:t>
            </a:r>
          </a:p>
        </p:txBody>
      </p:sp>
      <p:sp>
        <p:nvSpPr>
          <p:cNvPr id="20" name="Textfeld 19"/>
          <p:cNvSpPr txBox="1"/>
          <p:nvPr/>
        </p:nvSpPr>
        <p:spPr>
          <a:xfrm>
            <a:off x="4333074" y="5548854"/>
            <a:ext cx="2465996" cy="369332"/>
          </a:xfrm>
          <a:prstGeom prst="rect">
            <a:avLst/>
          </a:prstGeom>
          <a:noFill/>
        </p:spPr>
        <p:txBody>
          <a:bodyPr wrap="none" rtlCol="0">
            <a:spAutoFit/>
          </a:bodyPr>
          <a:lstStyle/>
          <a:p>
            <a:r>
              <a:rPr lang="de-DE" b="1" dirty="0"/>
              <a:t>Dringend</a:t>
            </a:r>
            <a:r>
              <a:rPr lang="de-DE" dirty="0"/>
              <a:t> – nicht wichtig</a:t>
            </a:r>
          </a:p>
        </p:txBody>
      </p:sp>
      <p:sp>
        <p:nvSpPr>
          <p:cNvPr id="21" name="Textfeld 20"/>
          <p:cNvSpPr txBox="1"/>
          <p:nvPr/>
        </p:nvSpPr>
        <p:spPr>
          <a:xfrm>
            <a:off x="1081094" y="5557807"/>
            <a:ext cx="3002489" cy="369332"/>
          </a:xfrm>
          <a:prstGeom prst="rect">
            <a:avLst/>
          </a:prstGeom>
          <a:noFill/>
        </p:spPr>
        <p:txBody>
          <a:bodyPr wrap="none" rtlCol="0">
            <a:spAutoFit/>
          </a:bodyPr>
          <a:lstStyle/>
          <a:p>
            <a:r>
              <a:rPr lang="de-DE" dirty="0"/>
              <a:t>Nicht wichtig -  nicht dringend</a:t>
            </a:r>
          </a:p>
        </p:txBody>
      </p:sp>
      <p:sp>
        <p:nvSpPr>
          <p:cNvPr id="5" name="Ovale Legende 4"/>
          <p:cNvSpPr/>
          <p:nvPr/>
        </p:nvSpPr>
        <p:spPr>
          <a:xfrm>
            <a:off x="2267744" y="610820"/>
            <a:ext cx="6426198" cy="1515957"/>
          </a:xfrm>
          <a:prstGeom prst="wedgeEllipseCallout">
            <a:avLst>
              <a:gd name="adj1" fmla="val 20750"/>
              <a:gd name="adj2" fmla="val 2306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rgbClr val="C00000"/>
                </a:solidFill>
              </a:rPr>
              <a:t>Welche Kategorie bediene ich gerade? Will ich das?</a:t>
            </a:r>
          </a:p>
        </p:txBody>
      </p:sp>
      <p:pic>
        <p:nvPicPr>
          <p:cNvPr id="22" name="Grafik 21" descr="Ein Bild, das Tisch enthält.&#10;&#10;Automatisch generierte Beschreibung">
            <a:extLst>
              <a:ext uri="{FF2B5EF4-FFF2-40B4-BE49-F238E27FC236}">
                <a16:creationId xmlns:a16="http://schemas.microsoft.com/office/drawing/2014/main" id="{5C4256AC-231C-1446-8315-0B078F2F01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4830" y="4096995"/>
            <a:ext cx="978581" cy="1494043"/>
          </a:xfrm>
          <a:prstGeom prst="rect">
            <a:avLst/>
          </a:prstGeom>
        </p:spPr>
      </p:pic>
    </p:spTree>
    <p:extLst>
      <p:ext uri="{BB962C8B-B14F-4D97-AF65-F5344CB8AC3E}">
        <p14:creationId xmlns:p14="http://schemas.microsoft.com/office/powerpoint/2010/main" val="218112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77975" y="4267200"/>
            <a:ext cx="4572000" cy="366713"/>
          </a:xfrm>
          <a:prstGeom prst="rect">
            <a:avLst/>
          </a:prstGeom>
          <a:noFill/>
          <a:ln w="9525">
            <a:noFill/>
            <a:miter lim="800000"/>
            <a:headEnd/>
            <a:tailEnd/>
          </a:ln>
        </p:spPr>
        <p:txBody>
          <a:bodyPr>
            <a:spAutoFit/>
          </a:bodyPr>
          <a:lstStyle/>
          <a:p>
            <a:r>
              <a:rPr lang="de-DE"/>
              <a:t> </a:t>
            </a:r>
          </a:p>
        </p:txBody>
      </p:sp>
      <p:sp>
        <p:nvSpPr>
          <p:cNvPr id="4" name="Rechteck 3"/>
          <p:cNvSpPr/>
          <p:nvPr/>
        </p:nvSpPr>
        <p:spPr>
          <a:xfrm>
            <a:off x="2550623" y="6021288"/>
            <a:ext cx="261536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Dringlichkeit</a:t>
            </a:r>
          </a:p>
        </p:txBody>
      </p:sp>
      <p:cxnSp>
        <p:nvCxnSpPr>
          <p:cNvPr id="6" name="Gerade Verbindung mit Pfeil 5"/>
          <p:cNvCxnSpPr/>
          <p:nvPr/>
        </p:nvCxnSpPr>
        <p:spPr>
          <a:xfrm flipV="1">
            <a:off x="1071538" y="1857413"/>
            <a:ext cx="3085" cy="4155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068152" y="6021288"/>
            <a:ext cx="573091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rot="16200000">
            <a:off x="-314604" y="3996953"/>
            <a:ext cx="20391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Wichtigkeit</a:t>
            </a:r>
          </a:p>
        </p:txBody>
      </p:sp>
      <p:sp>
        <p:nvSpPr>
          <p:cNvPr id="10" name="Plus 9"/>
          <p:cNvSpPr/>
          <p:nvPr/>
        </p:nvSpPr>
        <p:spPr>
          <a:xfrm>
            <a:off x="505962" y="1145827"/>
            <a:ext cx="7306398" cy="5595541"/>
          </a:xfrm>
          <a:prstGeom prst="mathPlus">
            <a:avLst>
              <a:gd name="adj1" fmla="val 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
        <p:nvSpPr>
          <p:cNvPr id="13" name="Rechteck 12"/>
          <p:cNvSpPr/>
          <p:nvPr/>
        </p:nvSpPr>
        <p:spPr>
          <a:xfrm>
            <a:off x="1797906" y="2089416"/>
            <a:ext cx="854721"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B</a:t>
            </a:r>
          </a:p>
        </p:txBody>
      </p:sp>
      <p:sp>
        <p:nvSpPr>
          <p:cNvPr id="15" name="Rechteck 14"/>
          <p:cNvSpPr/>
          <p:nvPr/>
        </p:nvSpPr>
        <p:spPr>
          <a:xfrm>
            <a:off x="4772292" y="4086415"/>
            <a:ext cx="841897"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C</a:t>
            </a:r>
          </a:p>
        </p:txBody>
      </p:sp>
      <p:sp>
        <p:nvSpPr>
          <p:cNvPr id="16" name="Rechteck 15"/>
          <p:cNvSpPr/>
          <p:nvPr/>
        </p:nvSpPr>
        <p:spPr>
          <a:xfrm>
            <a:off x="4717790" y="2007598"/>
            <a:ext cx="896399"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a:t>
            </a:r>
          </a:p>
        </p:txBody>
      </p:sp>
      <p:sp>
        <p:nvSpPr>
          <p:cNvPr id="18" name="Textfeld 17"/>
          <p:cNvSpPr txBox="1"/>
          <p:nvPr/>
        </p:nvSpPr>
        <p:spPr>
          <a:xfrm>
            <a:off x="4333074" y="3512652"/>
            <a:ext cx="2238305" cy="369332"/>
          </a:xfrm>
          <a:prstGeom prst="rect">
            <a:avLst/>
          </a:prstGeom>
          <a:noFill/>
        </p:spPr>
        <p:txBody>
          <a:bodyPr wrap="none" rtlCol="0">
            <a:spAutoFit/>
          </a:bodyPr>
          <a:lstStyle/>
          <a:p>
            <a:r>
              <a:rPr lang="de-DE" b="1" dirty="0"/>
              <a:t>Wichtig</a:t>
            </a:r>
            <a:r>
              <a:rPr lang="de-DE" dirty="0"/>
              <a:t> und </a:t>
            </a:r>
            <a:r>
              <a:rPr lang="de-DE" b="1" dirty="0"/>
              <a:t>dringend</a:t>
            </a:r>
          </a:p>
        </p:txBody>
      </p:sp>
      <p:sp>
        <p:nvSpPr>
          <p:cNvPr id="19" name="Textfeld 18"/>
          <p:cNvSpPr txBox="1"/>
          <p:nvPr/>
        </p:nvSpPr>
        <p:spPr>
          <a:xfrm>
            <a:off x="1375966" y="3512652"/>
            <a:ext cx="2440348" cy="369332"/>
          </a:xfrm>
          <a:prstGeom prst="rect">
            <a:avLst/>
          </a:prstGeom>
          <a:noFill/>
        </p:spPr>
        <p:txBody>
          <a:bodyPr wrap="none" rtlCol="0">
            <a:spAutoFit/>
          </a:bodyPr>
          <a:lstStyle/>
          <a:p>
            <a:r>
              <a:rPr lang="de-DE" b="1" dirty="0"/>
              <a:t>Wichtig</a:t>
            </a:r>
            <a:r>
              <a:rPr lang="de-DE" dirty="0"/>
              <a:t> - nicht dringend</a:t>
            </a:r>
          </a:p>
        </p:txBody>
      </p:sp>
      <p:sp>
        <p:nvSpPr>
          <p:cNvPr id="20" name="Textfeld 19"/>
          <p:cNvSpPr txBox="1"/>
          <p:nvPr/>
        </p:nvSpPr>
        <p:spPr>
          <a:xfrm>
            <a:off x="4333074" y="5548854"/>
            <a:ext cx="2465996" cy="369332"/>
          </a:xfrm>
          <a:prstGeom prst="rect">
            <a:avLst/>
          </a:prstGeom>
          <a:noFill/>
        </p:spPr>
        <p:txBody>
          <a:bodyPr wrap="none" rtlCol="0">
            <a:spAutoFit/>
          </a:bodyPr>
          <a:lstStyle/>
          <a:p>
            <a:r>
              <a:rPr lang="de-DE" b="1" dirty="0"/>
              <a:t>Dringend</a:t>
            </a:r>
            <a:r>
              <a:rPr lang="de-DE" dirty="0"/>
              <a:t> – nicht wichtig</a:t>
            </a:r>
          </a:p>
        </p:txBody>
      </p:sp>
      <p:sp>
        <p:nvSpPr>
          <p:cNvPr id="21" name="Textfeld 20"/>
          <p:cNvSpPr txBox="1"/>
          <p:nvPr/>
        </p:nvSpPr>
        <p:spPr>
          <a:xfrm>
            <a:off x="1081094" y="5557807"/>
            <a:ext cx="3002489" cy="369332"/>
          </a:xfrm>
          <a:prstGeom prst="rect">
            <a:avLst/>
          </a:prstGeom>
          <a:noFill/>
        </p:spPr>
        <p:txBody>
          <a:bodyPr wrap="none" rtlCol="0">
            <a:spAutoFit/>
          </a:bodyPr>
          <a:lstStyle/>
          <a:p>
            <a:r>
              <a:rPr lang="de-DE" dirty="0"/>
              <a:t>Nicht wichtig -  nicht dringend</a:t>
            </a:r>
          </a:p>
        </p:txBody>
      </p:sp>
      <p:sp>
        <p:nvSpPr>
          <p:cNvPr id="5" name="Ovale Legende 4"/>
          <p:cNvSpPr/>
          <p:nvPr/>
        </p:nvSpPr>
        <p:spPr>
          <a:xfrm>
            <a:off x="2267744" y="610820"/>
            <a:ext cx="6426198" cy="1515957"/>
          </a:xfrm>
          <a:prstGeom prst="wedgeEllipseCallout">
            <a:avLst>
              <a:gd name="adj1" fmla="val -42458"/>
              <a:gd name="adj2" fmla="val 1017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rgbClr val="C00000"/>
                </a:solidFill>
              </a:rPr>
              <a:t>Habe ich das wirklich Wichtige noch im Blick?</a:t>
            </a:r>
          </a:p>
        </p:txBody>
      </p:sp>
      <p:pic>
        <p:nvPicPr>
          <p:cNvPr id="17" name="Grafik 16" descr="Ein Bild, das Tisch enthält.&#10;&#10;Automatisch generierte Beschreibung">
            <a:extLst>
              <a:ext uri="{FF2B5EF4-FFF2-40B4-BE49-F238E27FC236}">
                <a16:creationId xmlns:a16="http://schemas.microsoft.com/office/drawing/2014/main" id="{AE88E094-19C6-5140-B922-9422E1688B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4830" y="4096995"/>
            <a:ext cx="978581" cy="1494043"/>
          </a:xfrm>
          <a:prstGeom prst="rect">
            <a:avLst/>
          </a:prstGeom>
        </p:spPr>
      </p:pic>
    </p:spTree>
    <p:extLst>
      <p:ext uri="{BB962C8B-B14F-4D97-AF65-F5344CB8AC3E}">
        <p14:creationId xmlns:p14="http://schemas.microsoft.com/office/powerpoint/2010/main" val="304936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77975" y="4267200"/>
            <a:ext cx="4572000" cy="366713"/>
          </a:xfrm>
          <a:prstGeom prst="rect">
            <a:avLst/>
          </a:prstGeom>
          <a:noFill/>
          <a:ln w="9525">
            <a:noFill/>
            <a:miter lim="800000"/>
            <a:headEnd/>
            <a:tailEnd/>
          </a:ln>
        </p:spPr>
        <p:txBody>
          <a:bodyPr>
            <a:spAutoFit/>
          </a:bodyPr>
          <a:lstStyle/>
          <a:p>
            <a:r>
              <a:rPr lang="de-DE"/>
              <a:t> </a:t>
            </a:r>
          </a:p>
        </p:txBody>
      </p:sp>
      <p:sp>
        <p:nvSpPr>
          <p:cNvPr id="4" name="Rechteck 3"/>
          <p:cNvSpPr/>
          <p:nvPr/>
        </p:nvSpPr>
        <p:spPr>
          <a:xfrm>
            <a:off x="2550623" y="6021288"/>
            <a:ext cx="261536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Dringlichkeit</a:t>
            </a:r>
          </a:p>
        </p:txBody>
      </p:sp>
      <p:cxnSp>
        <p:nvCxnSpPr>
          <p:cNvPr id="6" name="Gerade Verbindung mit Pfeil 5"/>
          <p:cNvCxnSpPr/>
          <p:nvPr/>
        </p:nvCxnSpPr>
        <p:spPr>
          <a:xfrm flipV="1">
            <a:off x="1071538" y="1857413"/>
            <a:ext cx="3085" cy="4155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068152" y="6021288"/>
            <a:ext cx="573091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rot="16200000">
            <a:off x="-314604" y="3996953"/>
            <a:ext cx="20391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Wichtigkeit</a:t>
            </a:r>
          </a:p>
        </p:txBody>
      </p:sp>
      <p:sp>
        <p:nvSpPr>
          <p:cNvPr id="10" name="Plus 9"/>
          <p:cNvSpPr/>
          <p:nvPr/>
        </p:nvSpPr>
        <p:spPr>
          <a:xfrm>
            <a:off x="505962" y="1145827"/>
            <a:ext cx="7306398" cy="5595541"/>
          </a:xfrm>
          <a:prstGeom prst="mathPlus">
            <a:avLst>
              <a:gd name="adj1" fmla="val 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0"/>
              <a:solidFill>
                <a:schemeClr val="tx1"/>
              </a:solidFill>
              <a:effectLst>
                <a:outerShdw blurRad="38100" dist="19050" dir="2700000" algn="tl" rotWithShape="0">
                  <a:schemeClr val="dk1">
                    <a:alpha val="40000"/>
                  </a:schemeClr>
                </a:outerShdw>
              </a:effectLst>
            </a:endParaRPr>
          </a:p>
        </p:txBody>
      </p:sp>
      <p:sp>
        <p:nvSpPr>
          <p:cNvPr id="13" name="Rechteck 12"/>
          <p:cNvSpPr/>
          <p:nvPr/>
        </p:nvSpPr>
        <p:spPr>
          <a:xfrm>
            <a:off x="1797906" y="2089416"/>
            <a:ext cx="854721"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B</a:t>
            </a:r>
          </a:p>
        </p:txBody>
      </p:sp>
      <p:sp>
        <p:nvSpPr>
          <p:cNvPr id="15" name="Rechteck 14"/>
          <p:cNvSpPr/>
          <p:nvPr/>
        </p:nvSpPr>
        <p:spPr>
          <a:xfrm>
            <a:off x="4772292" y="4086415"/>
            <a:ext cx="841897"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C</a:t>
            </a:r>
          </a:p>
        </p:txBody>
      </p:sp>
      <p:sp>
        <p:nvSpPr>
          <p:cNvPr id="16" name="Rechteck 15"/>
          <p:cNvSpPr/>
          <p:nvPr/>
        </p:nvSpPr>
        <p:spPr>
          <a:xfrm>
            <a:off x="4717790" y="2007598"/>
            <a:ext cx="896399" cy="1569660"/>
          </a:xfrm>
          <a:prstGeom prst="rect">
            <a:avLst/>
          </a:prstGeom>
          <a:noFill/>
        </p:spPr>
        <p:txBody>
          <a:bodyPr wrap="non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a:t>
            </a:r>
          </a:p>
        </p:txBody>
      </p:sp>
      <p:sp>
        <p:nvSpPr>
          <p:cNvPr id="18" name="Textfeld 17"/>
          <p:cNvSpPr txBox="1"/>
          <p:nvPr/>
        </p:nvSpPr>
        <p:spPr>
          <a:xfrm>
            <a:off x="4333074" y="3512652"/>
            <a:ext cx="2238305" cy="369332"/>
          </a:xfrm>
          <a:prstGeom prst="rect">
            <a:avLst/>
          </a:prstGeom>
          <a:noFill/>
        </p:spPr>
        <p:txBody>
          <a:bodyPr wrap="none" rtlCol="0">
            <a:spAutoFit/>
          </a:bodyPr>
          <a:lstStyle/>
          <a:p>
            <a:r>
              <a:rPr lang="de-DE" b="1" dirty="0"/>
              <a:t>Wichtig</a:t>
            </a:r>
            <a:r>
              <a:rPr lang="de-DE" dirty="0"/>
              <a:t> und </a:t>
            </a:r>
            <a:r>
              <a:rPr lang="de-DE" b="1" dirty="0"/>
              <a:t>dringend</a:t>
            </a:r>
          </a:p>
        </p:txBody>
      </p:sp>
      <p:sp>
        <p:nvSpPr>
          <p:cNvPr id="19" name="Textfeld 18"/>
          <p:cNvSpPr txBox="1"/>
          <p:nvPr/>
        </p:nvSpPr>
        <p:spPr>
          <a:xfrm>
            <a:off x="1375966" y="3512652"/>
            <a:ext cx="2440348" cy="369332"/>
          </a:xfrm>
          <a:prstGeom prst="rect">
            <a:avLst/>
          </a:prstGeom>
          <a:noFill/>
        </p:spPr>
        <p:txBody>
          <a:bodyPr wrap="none" rtlCol="0">
            <a:spAutoFit/>
          </a:bodyPr>
          <a:lstStyle/>
          <a:p>
            <a:r>
              <a:rPr lang="de-DE" b="1" dirty="0"/>
              <a:t>Wichtig</a:t>
            </a:r>
            <a:r>
              <a:rPr lang="de-DE" dirty="0"/>
              <a:t> - nicht dringend</a:t>
            </a:r>
          </a:p>
        </p:txBody>
      </p:sp>
      <p:sp>
        <p:nvSpPr>
          <p:cNvPr id="20" name="Textfeld 19"/>
          <p:cNvSpPr txBox="1"/>
          <p:nvPr/>
        </p:nvSpPr>
        <p:spPr>
          <a:xfrm>
            <a:off x="4333074" y="5548854"/>
            <a:ext cx="2465996" cy="369332"/>
          </a:xfrm>
          <a:prstGeom prst="rect">
            <a:avLst/>
          </a:prstGeom>
          <a:noFill/>
        </p:spPr>
        <p:txBody>
          <a:bodyPr wrap="none" rtlCol="0">
            <a:spAutoFit/>
          </a:bodyPr>
          <a:lstStyle/>
          <a:p>
            <a:r>
              <a:rPr lang="de-DE" b="1" dirty="0"/>
              <a:t>Dringend</a:t>
            </a:r>
            <a:r>
              <a:rPr lang="de-DE" dirty="0"/>
              <a:t> – nicht wichtig</a:t>
            </a:r>
          </a:p>
        </p:txBody>
      </p:sp>
      <p:sp>
        <p:nvSpPr>
          <p:cNvPr id="21" name="Textfeld 20"/>
          <p:cNvSpPr txBox="1"/>
          <p:nvPr/>
        </p:nvSpPr>
        <p:spPr>
          <a:xfrm>
            <a:off x="1081094" y="5557807"/>
            <a:ext cx="3002489" cy="369332"/>
          </a:xfrm>
          <a:prstGeom prst="rect">
            <a:avLst/>
          </a:prstGeom>
          <a:noFill/>
        </p:spPr>
        <p:txBody>
          <a:bodyPr wrap="none" rtlCol="0">
            <a:spAutoFit/>
          </a:bodyPr>
          <a:lstStyle/>
          <a:p>
            <a:r>
              <a:rPr lang="de-DE" dirty="0"/>
              <a:t>Nicht wichtig -  nicht dringend</a:t>
            </a:r>
          </a:p>
        </p:txBody>
      </p:sp>
      <p:sp>
        <p:nvSpPr>
          <p:cNvPr id="5" name="Ovale Legende 4"/>
          <p:cNvSpPr/>
          <p:nvPr/>
        </p:nvSpPr>
        <p:spPr>
          <a:xfrm>
            <a:off x="2267744" y="610820"/>
            <a:ext cx="6426198" cy="1515957"/>
          </a:xfrm>
          <a:prstGeom prst="wedgeEllipseCallout">
            <a:avLst>
              <a:gd name="adj1" fmla="val -40061"/>
              <a:gd name="adj2" fmla="val 2243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rgbClr val="C00000"/>
                </a:solidFill>
              </a:rPr>
              <a:t>Habe ich den Mut, loszulassen?</a:t>
            </a:r>
          </a:p>
        </p:txBody>
      </p:sp>
      <p:pic>
        <p:nvPicPr>
          <p:cNvPr id="17" name="Grafik 16" descr="Ein Bild, das Tisch enthält.&#10;&#10;Automatisch generierte Beschreibung">
            <a:extLst>
              <a:ext uri="{FF2B5EF4-FFF2-40B4-BE49-F238E27FC236}">
                <a16:creationId xmlns:a16="http://schemas.microsoft.com/office/drawing/2014/main" id="{DABA2E83-D201-9642-848C-44CAC9580C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4830" y="4096995"/>
            <a:ext cx="978581" cy="1494043"/>
          </a:xfrm>
          <a:prstGeom prst="rect">
            <a:avLst/>
          </a:prstGeom>
        </p:spPr>
      </p:pic>
    </p:spTree>
    <p:extLst>
      <p:ext uri="{BB962C8B-B14F-4D97-AF65-F5344CB8AC3E}">
        <p14:creationId xmlns:p14="http://schemas.microsoft.com/office/powerpoint/2010/main" val="3855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97A76-4DFC-ED4F-820E-7D8840EBEEBC}"/>
              </a:ext>
            </a:extLst>
          </p:cNvPr>
          <p:cNvSpPr>
            <a:spLocks noGrp="1"/>
          </p:cNvSpPr>
          <p:nvPr>
            <p:ph type="ctrTitle"/>
          </p:nvPr>
        </p:nvSpPr>
        <p:spPr>
          <a:xfrm>
            <a:off x="685800" y="908720"/>
            <a:ext cx="7772400" cy="4896544"/>
          </a:xfrm>
        </p:spPr>
        <p:txBody>
          <a:bodyPr/>
          <a:lstStyle/>
          <a:p>
            <a:r>
              <a:rPr lang="de-DE" b="1" dirty="0">
                <a:solidFill>
                  <a:srgbClr val="AB1500"/>
                </a:solidFill>
              </a:rPr>
              <a:t>Fazit:</a:t>
            </a:r>
            <a:br>
              <a:rPr lang="de-DE" b="1" dirty="0">
                <a:solidFill>
                  <a:srgbClr val="AB1500"/>
                </a:solidFill>
              </a:rPr>
            </a:br>
            <a:r>
              <a:rPr lang="de-DE" b="1" dirty="0">
                <a:solidFill>
                  <a:srgbClr val="AB1500"/>
                </a:solidFill>
              </a:rPr>
              <a:t>1. Ziele – wozu?</a:t>
            </a:r>
            <a:br>
              <a:rPr lang="de-DE" b="1" dirty="0">
                <a:solidFill>
                  <a:srgbClr val="AB1500"/>
                </a:solidFill>
              </a:rPr>
            </a:br>
            <a:r>
              <a:rPr lang="de-DE" sz="3200" b="1" dirty="0">
                <a:solidFill>
                  <a:srgbClr val="002060"/>
                </a:solidFill>
              </a:rPr>
              <a:t>Ziele zu definieren erleichtert das Leben, die Karriere, die Beziehungen  </a:t>
            </a:r>
            <a:br>
              <a:rPr lang="de-DE" sz="3200" b="1" dirty="0">
                <a:solidFill>
                  <a:srgbClr val="AB1500"/>
                </a:solidFill>
              </a:rPr>
            </a:br>
            <a:br>
              <a:rPr lang="de-DE" b="1" dirty="0">
                <a:solidFill>
                  <a:srgbClr val="AB1500"/>
                </a:solidFill>
              </a:rPr>
            </a:br>
            <a:r>
              <a:rPr lang="de-DE" b="1" dirty="0">
                <a:solidFill>
                  <a:srgbClr val="AB1500"/>
                </a:solidFill>
              </a:rPr>
              <a:t>2. Zeitmanagement – wann?</a:t>
            </a:r>
            <a:br>
              <a:rPr lang="de-DE" b="1" dirty="0">
                <a:solidFill>
                  <a:srgbClr val="AB1500"/>
                </a:solidFill>
              </a:rPr>
            </a:br>
            <a:r>
              <a:rPr lang="de-DE" sz="3200" b="1" dirty="0">
                <a:solidFill>
                  <a:srgbClr val="002060"/>
                </a:solidFill>
              </a:rPr>
              <a:t>Zeitmanagement schafft Freiräume und </a:t>
            </a:r>
            <a:br>
              <a:rPr lang="de-DE" sz="3200" b="1" dirty="0">
                <a:solidFill>
                  <a:srgbClr val="002060"/>
                </a:solidFill>
              </a:rPr>
            </a:br>
            <a:r>
              <a:rPr lang="de-DE" sz="3200" b="1" dirty="0">
                <a:solidFill>
                  <a:srgbClr val="002060"/>
                </a:solidFill>
              </a:rPr>
              <a:t>Frei-Zeit</a:t>
            </a:r>
            <a:br>
              <a:rPr lang="de-DE" b="1" dirty="0">
                <a:solidFill>
                  <a:srgbClr val="AB1500"/>
                </a:solidFill>
              </a:rPr>
            </a:br>
            <a:br>
              <a:rPr lang="de-DE" b="1" dirty="0">
                <a:solidFill>
                  <a:srgbClr val="AB1500"/>
                </a:solidFill>
              </a:rPr>
            </a:br>
            <a:endParaRPr lang="de-DE" b="1" dirty="0">
              <a:solidFill>
                <a:srgbClr val="AB1500"/>
              </a:solidFill>
            </a:endParaRPr>
          </a:p>
        </p:txBody>
      </p:sp>
    </p:spTree>
    <p:extLst>
      <p:ext uri="{BB962C8B-B14F-4D97-AF65-F5344CB8AC3E}">
        <p14:creationId xmlns:p14="http://schemas.microsoft.com/office/powerpoint/2010/main" val="399955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38D7-F629-0642-9136-193B6D14A30B}"/>
              </a:ext>
            </a:extLst>
          </p:cNvPr>
          <p:cNvSpPr>
            <a:spLocks noGrp="1"/>
          </p:cNvSpPr>
          <p:nvPr>
            <p:ph type="title"/>
          </p:nvPr>
        </p:nvSpPr>
        <p:spPr>
          <a:xfrm>
            <a:off x="444640" y="692696"/>
            <a:ext cx="8229600" cy="883568"/>
          </a:xfrm>
        </p:spPr>
        <p:txBody>
          <a:bodyPr/>
          <a:lstStyle/>
          <a:p>
            <a:r>
              <a:rPr lang="de-DE" b="1" dirty="0">
                <a:solidFill>
                  <a:srgbClr val="AB1500"/>
                </a:solidFill>
              </a:rPr>
              <a:t>Wozu Ziele?</a:t>
            </a:r>
          </a:p>
        </p:txBody>
      </p:sp>
      <p:sp>
        <p:nvSpPr>
          <p:cNvPr id="3" name="Inhaltsplatzhalter 2">
            <a:extLst>
              <a:ext uri="{FF2B5EF4-FFF2-40B4-BE49-F238E27FC236}">
                <a16:creationId xmlns:a16="http://schemas.microsoft.com/office/drawing/2014/main" id="{F9CE1449-0EB4-0146-A13D-BC96C3E222EA}"/>
              </a:ext>
            </a:extLst>
          </p:cNvPr>
          <p:cNvSpPr>
            <a:spLocks noGrp="1"/>
          </p:cNvSpPr>
          <p:nvPr>
            <p:ph idx="1"/>
          </p:nvPr>
        </p:nvSpPr>
        <p:spPr>
          <a:xfrm>
            <a:off x="444640" y="2456244"/>
            <a:ext cx="8229600" cy="3352302"/>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0" indent="0">
              <a:lnSpc>
                <a:spcPct val="107000"/>
              </a:lnSpc>
              <a:spcAft>
                <a:spcPts val="800"/>
              </a:spcAft>
              <a:buNone/>
            </a:pPr>
            <a:r>
              <a:rPr lang="de-DE" sz="2800" b="1" i="1" dirty="0">
                <a:latin typeface="Calibri" panose="020F0502020204030204" pitchFamily="34" charset="0"/>
                <a:ea typeface="Calibri" panose="020F0502020204030204" pitchFamily="34" charset="0"/>
                <a:cs typeface="Times New Roman" panose="02020603050405020304" pitchFamily="18" charset="0"/>
              </a:rPr>
              <a:t>„Würdest du mir bitte sagen, wie ich von hier aus weitergehen soll?“, fragte Alice im Wunderland die Katze. „Das hängt zum großen Teil davon ab, wohin du möchtest“, sagte die Katze. „Ach, wohin ist mir eigentlich gleich...“, sagte Alice. „Dann ist es auch egal, wie du weitergehst“, sagte die Katze.</a:t>
            </a:r>
            <a:endParaRPr lang="de-DE" sz="1050" dirty="0">
              <a:latin typeface="Calibri" panose="020F0502020204030204" pitchFamily="34" charset="0"/>
              <a:ea typeface="Calibri" panose="020F0502020204030204" pitchFamily="34" charset="0"/>
              <a:cs typeface="Times New Roman" panose="02020603050405020304" pitchFamily="18" charset="0"/>
            </a:endParaRPr>
          </a:p>
          <a:p>
            <a:pPr marL="3375660" indent="0">
              <a:lnSpc>
                <a:spcPct val="107000"/>
              </a:lnSpc>
              <a:spcAft>
                <a:spcPts val="800"/>
              </a:spcAft>
              <a:buNone/>
            </a:pPr>
            <a:r>
              <a:rPr lang="de-DE" sz="2800" b="1" i="1" dirty="0">
                <a:latin typeface="Calibri" panose="020F0502020204030204" pitchFamily="34" charset="0"/>
                <a:ea typeface="Calibri" panose="020F0502020204030204" pitchFamily="34" charset="0"/>
                <a:cs typeface="Times New Roman" panose="02020603050405020304" pitchFamily="18" charset="0"/>
              </a:rPr>
              <a:t>		</a:t>
            </a:r>
            <a:r>
              <a:rPr lang="de-DE" sz="1800" b="1" i="1" dirty="0">
                <a:latin typeface="Calibri" panose="020F0502020204030204" pitchFamily="34" charset="0"/>
                <a:ea typeface="Calibri" panose="020F0502020204030204" pitchFamily="34" charset="0"/>
                <a:cs typeface="Times New Roman" panose="02020603050405020304" pitchFamily="18" charset="0"/>
              </a:rPr>
              <a:t>(Lewis Carroll: Alice im Wunderland)</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marL="0" indent="0" algn="r">
              <a:buNone/>
            </a:pPr>
            <a:br>
              <a:rPr lang="de-DE" sz="2800" b="1" dirty="0">
                <a:effectLst>
                  <a:outerShdw blurRad="63500" sx="102000" sy="102000" algn="ctr" rotWithShape="0">
                    <a:prstClr val="black">
                      <a:alpha val="40000"/>
                    </a:prstClr>
                  </a:outerShdw>
                </a:effectLst>
              </a:rPr>
            </a:br>
            <a:endParaRPr lang="de-DE" sz="2800" b="1" dirty="0">
              <a:effectLst>
                <a:outerShdw blurRad="63500" sx="102000" sy="102000" algn="ctr" rotWithShape="0">
                  <a:prstClr val="black">
                    <a:alpha val="40000"/>
                  </a:prstClr>
                </a:outerShdw>
              </a:effectLst>
            </a:endParaRPr>
          </a:p>
        </p:txBody>
      </p:sp>
      <p:sp>
        <p:nvSpPr>
          <p:cNvPr id="4" name="Textfeld 3">
            <a:extLst>
              <a:ext uri="{FF2B5EF4-FFF2-40B4-BE49-F238E27FC236}">
                <a16:creationId xmlns:a16="http://schemas.microsoft.com/office/drawing/2014/main" id="{8940D2AA-1514-CE4F-A4DE-404FEB5130C4}"/>
              </a:ext>
            </a:extLst>
          </p:cNvPr>
          <p:cNvSpPr txBox="1"/>
          <p:nvPr/>
        </p:nvSpPr>
        <p:spPr>
          <a:xfrm>
            <a:off x="2699792" y="1572675"/>
            <a:ext cx="4973093" cy="523220"/>
          </a:xfrm>
          <a:prstGeom prst="rect">
            <a:avLst/>
          </a:prstGeom>
          <a:noFill/>
        </p:spPr>
        <p:txBody>
          <a:bodyPr wrap="none" rtlCol="0">
            <a:spAutoFit/>
          </a:bodyPr>
          <a:lstStyle/>
          <a:p>
            <a:r>
              <a:rPr lang="de-DE" sz="2800" dirty="0">
                <a:solidFill>
                  <a:srgbClr val="AB1500"/>
                </a:solidFill>
              </a:rPr>
              <a:t>Zeitersparnis durch Fokussierung</a:t>
            </a:r>
          </a:p>
        </p:txBody>
      </p:sp>
    </p:spTree>
    <p:extLst>
      <p:ext uri="{BB962C8B-B14F-4D97-AF65-F5344CB8AC3E}">
        <p14:creationId xmlns:p14="http://schemas.microsoft.com/office/powerpoint/2010/main" val="264545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038D7-F629-0642-9136-193B6D14A30B}"/>
              </a:ext>
            </a:extLst>
          </p:cNvPr>
          <p:cNvSpPr>
            <a:spLocks noGrp="1"/>
          </p:cNvSpPr>
          <p:nvPr>
            <p:ph type="title"/>
          </p:nvPr>
        </p:nvSpPr>
        <p:spPr>
          <a:xfrm>
            <a:off x="444640" y="692696"/>
            <a:ext cx="8229600" cy="883568"/>
          </a:xfrm>
        </p:spPr>
        <p:txBody>
          <a:bodyPr/>
          <a:lstStyle/>
          <a:p>
            <a:r>
              <a:rPr lang="de-DE" b="1" dirty="0">
                <a:solidFill>
                  <a:srgbClr val="AB1500"/>
                </a:solidFill>
              </a:rPr>
              <a:t>Wozu Ziele?</a:t>
            </a:r>
          </a:p>
        </p:txBody>
      </p:sp>
      <p:sp>
        <p:nvSpPr>
          <p:cNvPr id="3" name="Inhaltsplatzhalter 2">
            <a:extLst>
              <a:ext uri="{FF2B5EF4-FFF2-40B4-BE49-F238E27FC236}">
                <a16:creationId xmlns:a16="http://schemas.microsoft.com/office/drawing/2014/main" id="{F9CE1449-0EB4-0146-A13D-BC96C3E222EA}"/>
              </a:ext>
            </a:extLst>
          </p:cNvPr>
          <p:cNvSpPr>
            <a:spLocks noGrp="1"/>
          </p:cNvSpPr>
          <p:nvPr>
            <p:ph idx="1"/>
          </p:nvPr>
        </p:nvSpPr>
        <p:spPr>
          <a:xfrm>
            <a:off x="457200" y="3429000"/>
            <a:ext cx="8229600" cy="2196892"/>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0" indent="0">
              <a:lnSpc>
                <a:spcPct val="107000"/>
              </a:lnSpc>
              <a:spcAft>
                <a:spcPts val="800"/>
              </a:spcAft>
              <a:buNone/>
            </a:pPr>
            <a:r>
              <a:rPr lang="de-DE" sz="2800" b="1" i="1" dirty="0">
                <a:latin typeface="Calibri" panose="020F0502020204030204" pitchFamily="34" charset="0"/>
                <a:ea typeface="Calibri" panose="020F0502020204030204" pitchFamily="34" charset="0"/>
                <a:cs typeface="Times New Roman" panose="02020603050405020304" pitchFamily="18" charset="0"/>
              </a:rPr>
              <a:t>„Nachdem wir das Ziel endgültig aus den Augen verloren hatten, verdoppelten wir unsere Anstrengungen."</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marL="3825240" indent="0">
              <a:lnSpc>
                <a:spcPct val="107000"/>
              </a:lnSpc>
              <a:spcAft>
                <a:spcPts val="800"/>
              </a:spcAft>
              <a:buNone/>
            </a:pPr>
            <a:r>
              <a:rPr lang="de-DE" sz="1800" b="1" i="1" dirty="0">
                <a:latin typeface="Calibri" panose="020F0502020204030204" pitchFamily="34" charset="0"/>
                <a:ea typeface="Calibri" panose="020F0502020204030204" pitchFamily="34" charset="0"/>
                <a:cs typeface="Times New Roman" panose="02020603050405020304" pitchFamily="18" charset="0"/>
              </a:rPr>
              <a:t>			 (Mark Twain)</a:t>
            </a:r>
            <a:endParaRPr lang="de-DE" sz="500" dirty="0">
              <a:latin typeface="Calibri" panose="020F0502020204030204" pitchFamily="34" charset="0"/>
              <a:ea typeface="Calibri" panose="020F0502020204030204" pitchFamily="34" charset="0"/>
              <a:cs typeface="Times New Roman" panose="02020603050405020304" pitchFamily="18" charset="0"/>
            </a:endParaRPr>
          </a:p>
          <a:p>
            <a:pPr marL="0" indent="0" algn="r">
              <a:buNone/>
            </a:pPr>
            <a:br>
              <a:rPr lang="de-DE" sz="2800" b="1" dirty="0">
                <a:effectLst>
                  <a:outerShdw blurRad="63500" sx="102000" sy="102000" algn="ctr" rotWithShape="0">
                    <a:prstClr val="black">
                      <a:alpha val="40000"/>
                    </a:prstClr>
                  </a:outerShdw>
                </a:effectLst>
              </a:rPr>
            </a:br>
            <a:endParaRPr lang="de-DE" sz="2800" b="1" dirty="0">
              <a:effectLst>
                <a:outerShdw blurRad="63500" sx="102000" sy="102000" algn="ctr" rotWithShape="0">
                  <a:prstClr val="black">
                    <a:alpha val="40000"/>
                  </a:prstClr>
                </a:outerShdw>
              </a:effectLst>
            </a:endParaRPr>
          </a:p>
        </p:txBody>
      </p:sp>
      <p:sp>
        <p:nvSpPr>
          <p:cNvPr id="4" name="Textfeld 3">
            <a:extLst>
              <a:ext uri="{FF2B5EF4-FFF2-40B4-BE49-F238E27FC236}">
                <a16:creationId xmlns:a16="http://schemas.microsoft.com/office/drawing/2014/main" id="{8940D2AA-1514-CE4F-A4DE-404FEB5130C4}"/>
              </a:ext>
            </a:extLst>
          </p:cNvPr>
          <p:cNvSpPr txBox="1"/>
          <p:nvPr/>
        </p:nvSpPr>
        <p:spPr>
          <a:xfrm>
            <a:off x="2699792" y="1572675"/>
            <a:ext cx="3580596" cy="523220"/>
          </a:xfrm>
          <a:prstGeom prst="rect">
            <a:avLst/>
          </a:prstGeom>
          <a:noFill/>
        </p:spPr>
        <p:txBody>
          <a:bodyPr wrap="none" rtlCol="0">
            <a:spAutoFit/>
          </a:bodyPr>
          <a:lstStyle/>
          <a:p>
            <a:r>
              <a:rPr lang="de-DE" sz="2800" dirty="0" err="1">
                <a:solidFill>
                  <a:srgbClr val="AB1500"/>
                </a:solidFill>
              </a:rPr>
              <a:t>Entspannteres</a:t>
            </a:r>
            <a:r>
              <a:rPr lang="de-DE" sz="2800" dirty="0">
                <a:solidFill>
                  <a:srgbClr val="AB1500"/>
                </a:solidFill>
              </a:rPr>
              <a:t> Handeln</a:t>
            </a:r>
          </a:p>
        </p:txBody>
      </p:sp>
    </p:spTree>
    <p:extLst>
      <p:ext uri="{BB962C8B-B14F-4D97-AF65-F5344CB8AC3E}">
        <p14:creationId xmlns:p14="http://schemas.microsoft.com/office/powerpoint/2010/main" val="4667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36F1EBB-CF9F-5440-BFF2-D70C9BE95CE9}"/>
              </a:ext>
            </a:extLst>
          </p:cNvPr>
          <p:cNvSpPr txBox="1"/>
          <p:nvPr/>
        </p:nvSpPr>
        <p:spPr>
          <a:xfrm>
            <a:off x="4797698" y="4941168"/>
            <a:ext cx="142571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Absicht</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feld 6">
            <a:extLst>
              <a:ext uri="{FF2B5EF4-FFF2-40B4-BE49-F238E27FC236}">
                <a16:creationId xmlns:a16="http://schemas.microsoft.com/office/drawing/2014/main" id="{C6E2766A-FD9D-0F44-A248-8B3F9F1A1825}"/>
              </a:ext>
            </a:extLst>
          </p:cNvPr>
          <p:cNvSpPr txBox="1"/>
          <p:nvPr/>
        </p:nvSpPr>
        <p:spPr>
          <a:xfrm>
            <a:off x="4797698" y="980728"/>
            <a:ext cx="1121753"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Vision</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8" name="Textfeld 7">
            <a:extLst>
              <a:ext uri="{FF2B5EF4-FFF2-40B4-BE49-F238E27FC236}">
                <a16:creationId xmlns:a16="http://schemas.microsoft.com/office/drawing/2014/main" id="{22CEA0E7-009F-FA45-92D2-9F346AE663CA}"/>
              </a:ext>
            </a:extLst>
          </p:cNvPr>
          <p:cNvSpPr txBox="1"/>
          <p:nvPr/>
        </p:nvSpPr>
        <p:spPr>
          <a:xfrm>
            <a:off x="1045935" y="3861048"/>
            <a:ext cx="198862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Maßnahme</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Textfeld 8">
            <a:extLst>
              <a:ext uri="{FF2B5EF4-FFF2-40B4-BE49-F238E27FC236}">
                <a16:creationId xmlns:a16="http://schemas.microsoft.com/office/drawing/2014/main" id="{48E4A525-9C41-C44A-A30E-E4B9DC3EAAE6}"/>
              </a:ext>
            </a:extLst>
          </p:cNvPr>
          <p:cNvSpPr txBox="1"/>
          <p:nvPr/>
        </p:nvSpPr>
        <p:spPr>
          <a:xfrm>
            <a:off x="6355768" y="2302902"/>
            <a:ext cx="127942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Zweck</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feld 9">
            <a:extLst>
              <a:ext uri="{FF2B5EF4-FFF2-40B4-BE49-F238E27FC236}">
                <a16:creationId xmlns:a16="http://schemas.microsoft.com/office/drawing/2014/main" id="{0942FC7E-FC35-054E-9812-145D70450695}"/>
              </a:ext>
            </a:extLst>
          </p:cNvPr>
          <p:cNvSpPr txBox="1"/>
          <p:nvPr/>
        </p:nvSpPr>
        <p:spPr>
          <a:xfrm>
            <a:off x="1051623" y="846669"/>
            <a:ext cx="1430288"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Wunsch:</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feld 12">
            <a:extLst>
              <a:ext uri="{FF2B5EF4-FFF2-40B4-BE49-F238E27FC236}">
                <a16:creationId xmlns:a16="http://schemas.microsoft.com/office/drawing/2014/main" id="{5C70D727-1E18-3A45-92DB-920DCDB49590}"/>
              </a:ext>
            </a:extLst>
          </p:cNvPr>
          <p:cNvSpPr txBox="1"/>
          <p:nvPr/>
        </p:nvSpPr>
        <p:spPr>
          <a:xfrm>
            <a:off x="3275856" y="2541734"/>
            <a:ext cx="1800200"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40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Ziel</a:t>
            </a:r>
            <a:r>
              <a:rPr lang="de-DE" sz="40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549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A69CFB9-9F41-C04A-B157-937E3F6A00A3}"/>
              </a:ext>
            </a:extLst>
          </p:cNvPr>
          <p:cNvSpPr/>
          <p:nvPr/>
        </p:nvSpPr>
        <p:spPr>
          <a:xfrm>
            <a:off x="2843808" y="955790"/>
            <a:ext cx="5688632" cy="4946419"/>
          </a:xfrm>
          <a:prstGeom prst="rect">
            <a:avLst/>
          </a:prstGeom>
        </p:spPr>
        <p:txBody>
          <a:bodyPr wrap="square">
            <a:spAutoFit/>
          </a:bodyPr>
          <a:lstStyle/>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Absicht</a:t>
            </a:r>
            <a:r>
              <a:rPr lang="de-DE" dirty="0">
                <a:latin typeface="Calibri" panose="020F0502020204030204" pitchFamily="34" charset="0"/>
                <a:ea typeface="Calibri" panose="020F0502020204030204" pitchFamily="34" charset="0"/>
                <a:cs typeface="Times New Roman" panose="02020603050405020304" pitchFamily="18" charset="0"/>
              </a:rPr>
              <a:t>: Beweggrund des Handelns</a:t>
            </a: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Vision</a:t>
            </a:r>
            <a:r>
              <a:rPr lang="de-DE" dirty="0">
                <a:latin typeface="Calibri" panose="020F0502020204030204" pitchFamily="34" charset="0"/>
                <a:ea typeface="Calibri" panose="020F0502020204030204" pitchFamily="34" charset="0"/>
                <a:cs typeface="Times New Roman" panose="02020603050405020304" pitchFamily="18" charset="0"/>
              </a:rPr>
              <a:t>: inneres Bild, das erreicht werden soll, auf die Zukunft bezogen, oft nicht realisierbar</a:t>
            </a: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Maßnahme</a:t>
            </a:r>
            <a:r>
              <a:rPr lang="de-DE" dirty="0">
                <a:latin typeface="Calibri" panose="020F0502020204030204" pitchFamily="34" charset="0"/>
                <a:ea typeface="Calibri" panose="020F0502020204030204" pitchFamily="34" charset="0"/>
                <a:cs typeface="Times New Roman" panose="02020603050405020304" pitchFamily="18" charset="0"/>
              </a:rPr>
              <a:t>: Handlung zum Erreichen eines Zieles, kann auch als Teilziel formuliert werden</a:t>
            </a: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Zweck</a:t>
            </a:r>
            <a:r>
              <a:rPr lang="de-DE" dirty="0">
                <a:latin typeface="Calibri" panose="020F0502020204030204" pitchFamily="34" charset="0"/>
                <a:ea typeface="Calibri" panose="020F0502020204030204" pitchFamily="34" charset="0"/>
                <a:cs typeface="Times New Roman" panose="02020603050405020304" pitchFamily="18" charset="0"/>
              </a:rPr>
              <a:t>: Beweggrund (</a:t>
            </a:r>
            <a:r>
              <a:rPr lang="de-DE" dirty="0" err="1">
                <a:latin typeface="Calibri" panose="020F0502020204030204" pitchFamily="34" charset="0"/>
                <a:ea typeface="Calibri" panose="020F0502020204030204" pitchFamily="34" charset="0"/>
                <a:cs typeface="Times New Roman" panose="02020603050405020304" pitchFamily="18" charset="0"/>
              </a:rPr>
              <a:t>movens</a:t>
            </a:r>
            <a:r>
              <a:rPr lang="de-DE" dirty="0">
                <a:latin typeface="Calibri" panose="020F0502020204030204" pitchFamily="34" charset="0"/>
                <a:ea typeface="Calibri" panose="020F0502020204030204" pitchFamily="34" charset="0"/>
                <a:cs typeface="Times New Roman" panose="02020603050405020304" pitchFamily="18" charset="0"/>
              </a:rPr>
              <a:t>) einer zielgerichteten Tätigkeit oder eines Verhaltens.</a:t>
            </a: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Wunsch:</a:t>
            </a:r>
            <a:r>
              <a:rPr lang="de-DE" dirty="0">
                <a:latin typeface="Calibri" panose="020F0502020204030204" pitchFamily="34" charset="0"/>
                <a:ea typeface="Calibri" panose="020F0502020204030204" pitchFamily="34" charset="0"/>
                <a:cs typeface="Times New Roman" panose="02020603050405020304" pitchFamily="18" charset="0"/>
              </a:rPr>
              <a:t> Begehren oder Verlangen nach einer Sache oder einer Fähigkeit</a:t>
            </a:r>
            <a:endParaRPr lang="de-D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Ziel</a:t>
            </a:r>
            <a:r>
              <a:rPr lang="de-DE" dirty="0">
                <a:latin typeface="Calibri" panose="020F0502020204030204" pitchFamily="34" charset="0"/>
                <a:ea typeface="Calibri" panose="020F0502020204030204" pitchFamily="34" charset="0"/>
                <a:cs typeface="Times New Roman" panose="02020603050405020304" pitchFamily="18" charset="0"/>
              </a:rPr>
              <a:t>: ein in der Zukunft liegender, gegenüber dem Gegenwärtigen im Allgemeinen veränderter, erstrebenswerter und angestrebter Zustand </a:t>
            </a:r>
          </a:p>
          <a:p>
            <a:pP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9590FE65-1BB6-8A4D-AE2B-744EF4E236A9}"/>
              </a:ext>
            </a:extLst>
          </p:cNvPr>
          <p:cNvSpPr txBox="1"/>
          <p:nvPr/>
        </p:nvSpPr>
        <p:spPr>
          <a:xfrm>
            <a:off x="558593" y="1124744"/>
            <a:ext cx="142571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Absicht</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feld 5">
            <a:extLst>
              <a:ext uri="{FF2B5EF4-FFF2-40B4-BE49-F238E27FC236}">
                <a16:creationId xmlns:a16="http://schemas.microsoft.com/office/drawing/2014/main" id="{6CEB5C4C-2E26-1F4B-8798-C28FE221BD39}"/>
              </a:ext>
            </a:extLst>
          </p:cNvPr>
          <p:cNvSpPr txBox="1"/>
          <p:nvPr/>
        </p:nvSpPr>
        <p:spPr>
          <a:xfrm>
            <a:off x="558593" y="1857528"/>
            <a:ext cx="1121753"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Vision</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feld 6">
            <a:extLst>
              <a:ext uri="{FF2B5EF4-FFF2-40B4-BE49-F238E27FC236}">
                <a16:creationId xmlns:a16="http://schemas.microsoft.com/office/drawing/2014/main" id="{2F9C01EE-0CBC-2446-9E3D-9A23D6CF1587}"/>
              </a:ext>
            </a:extLst>
          </p:cNvPr>
          <p:cNvSpPr txBox="1"/>
          <p:nvPr/>
        </p:nvSpPr>
        <p:spPr>
          <a:xfrm>
            <a:off x="558593" y="2557708"/>
            <a:ext cx="198862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Maßnahme</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8" name="Textfeld 7">
            <a:extLst>
              <a:ext uri="{FF2B5EF4-FFF2-40B4-BE49-F238E27FC236}">
                <a16:creationId xmlns:a16="http://schemas.microsoft.com/office/drawing/2014/main" id="{55A09531-88FE-3041-B92F-520486B4ED1B}"/>
              </a:ext>
            </a:extLst>
          </p:cNvPr>
          <p:cNvSpPr txBox="1"/>
          <p:nvPr/>
        </p:nvSpPr>
        <p:spPr>
          <a:xfrm>
            <a:off x="539552" y="3270563"/>
            <a:ext cx="127942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Zweck</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feld 8">
            <a:extLst>
              <a:ext uri="{FF2B5EF4-FFF2-40B4-BE49-F238E27FC236}">
                <a16:creationId xmlns:a16="http://schemas.microsoft.com/office/drawing/2014/main" id="{F079ED0A-B6E6-7E40-89C9-8C6D998D4898}"/>
              </a:ext>
            </a:extLst>
          </p:cNvPr>
          <p:cNvSpPr txBox="1"/>
          <p:nvPr/>
        </p:nvSpPr>
        <p:spPr>
          <a:xfrm>
            <a:off x="558593" y="3961017"/>
            <a:ext cx="1430288"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24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Wunsch:</a:t>
            </a:r>
            <a:r>
              <a:rPr lang="de-DE" sz="24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feld 9">
            <a:extLst>
              <a:ext uri="{FF2B5EF4-FFF2-40B4-BE49-F238E27FC236}">
                <a16:creationId xmlns:a16="http://schemas.microsoft.com/office/drawing/2014/main" id="{01791487-2E7C-6946-B8E6-51E3CA438398}"/>
              </a:ext>
            </a:extLst>
          </p:cNvPr>
          <p:cNvSpPr txBox="1"/>
          <p:nvPr/>
        </p:nvSpPr>
        <p:spPr>
          <a:xfrm>
            <a:off x="558593" y="4716206"/>
            <a:ext cx="1800200"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de-DE" sz="4000" b="1"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Ziel</a:t>
            </a:r>
            <a:r>
              <a:rPr lang="de-DE" sz="4000" dirty="0">
                <a:effectLst>
                  <a:glow rad="228600">
                    <a:schemeClr val="accent1">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4588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F9B5423-1DB1-694E-91E4-57CEA9E42B10}"/>
              </a:ext>
            </a:extLst>
          </p:cNvPr>
          <p:cNvSpPr txBox="1"/>
          <p:nvPr/>
        </p:nvSpPr>
        <p:spPr>
          <a:xfrm>
            <a:off x="1043608" y="908720"/>
            <a:ext cx="5785018" cy="632118"/>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sz="3600" b="1" dirty="0" err="1">
                <a:solidFill>
                  <a:srgbClr val="AB1500"/>
                </a:solidFill>
                <a:latin typeface="+mj-lt"/>
                <a:ea typeface="+mj-ea"/>
                <a:cs typeface="+mj-cs"/>
              </a:rPr>
              <a:t>Ziele</a:t>
            </a:r>
            <a:r>
              <a:rPr lang="en-US" sz="3600" b="1" dirty="0">
                <a:solidFill>
                  <a:srgbClr val="AB1500"/>
                </a:solidFill>
                <a:latin typeface="+mj-lt"/>
                <a:ea typeface="+mj-ea"/>
                <a:cs typeface="+mj-cs"/>
              </a:rPr>
              <a:t> </a:t>
            </a:r>
            <a:r>
              <a:rPr lang="en-US" sz="3600" b="1" dirty="0" err="1">
                <a:solidFill>
                  <a:srgbClr val="AB1500"/>
                </a:solidFill>
                <a:latin typeface="+mj-lt"/>
                <a:ea typeface="+mj-ea"/>
                <a:cs typeface="+mj-cs"/>
              </a:rPr>
              <a:t>formulieren</a:t>
            </a:r>
            <a:endParaRPr lang="en-US" sz="3600" b="1" dirty="0">
              <a:solidFill>
                <a:srgbClr val="AB1500"/>
              </a:solidFill>
              <a:latin typeface="+mj-lt"/>
              <a:ea typeface="+mj-ea"/>
              <a:cs typeface="+mj-cs"/>
            </a:endParaRPr>
          </a:p>
        </p:txBody>
      </p:sp>
      <p:sp>
        <p:nvSpPr>
          <p:cNvPr id="5" name="Textfeld 4">
            <a:extLst>
              <a:ext uri="{FF2B5EF4-FFF2-40B4-BE49-F238E27FC236}">
                <a16:creationId xmlns:a16="http://schemas.microsoft.com/office/drawing/2014/main" id="{A1BA54E9-4DD7-B94B-9D78-0BE837B6018A}"/>
              </a:ext>
            </a:extLst>
          </p:cNvPr>
          <p:cNvSpPr txBox="1"/>
          <p:nvPr/>
        </p:nvSpPr>
        <p:spPr>
          <a:xfrm>
            <a:off x="2263878" y="2671301"/>
            <a:ext cx="184731" cy="300082"/>
          </a:xfrm>
          <a:prstGeom prst="rect">
            <a:avLst/>
          </a:prstGeom>
          <a:noFill/>
        </p:spPr>
        <p:txBody>
          <a:bodyPr wrap="none" rtlCol="0">
            <a:spAutoFit/>
          </a:bodyPr>
          <a:lstStyle/>
          <a:p>
            <a:endParaRPr lang="de-DE" sz="1350" dirty="0"/>
          </a:p>
        </p:txBody>
      </p:sp>
      <p:graphicFrame>
        <p:nvGraphicFramePr>
          <p:cNvPr id="18" name="Textfeld 8">
            <a:extLst>
              <a:ext uri="{FF2B5EF4-FFF2-40B4-BE49-F238E27FC236}">
                <a16:creationId xmlns:a16="http://schemas.microsoft.com/office/drawing/2014/main" id="{8225AD04-F1D0-450D-8101-EADC13A5FDB2}"/>
              </a:ext>
            </a:extLst>
          </p:cNvPr>
          <p:cNvGraphicFramePr/>
          <p:nvPr>
            <p:extLst>
              <p:ext uri="{D42A27DB-BD31-4B8C-83A1-F6EECF244321}">
                <p14:modId xmlns:p14="http://schemas.microsoft.com/office/powerpoint/2010/main" val="200645386"/>
              </p:ext>
            </p:extLst>
          </p:nvPr>
        </p:nvGraphicFramePr>
        <p:xfrm>
          <a:off x="935367" y="2492896"/>
          <a:ext cx="7525065" cy="2713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21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1BA54E9-4DD7-B94B-9D78-0BE837B6018A}"/>
              </a:ext>
            </a:extLst>
          </p:cNvPr>
          <p:cNvSpPr txBox="1"/>
          <p:nvPr/>
        </p:nvSpPr>
        <p:spPr>
          <a:xfrm>
            <a:off x="2263878" y="2671301"/>
            <a:ext cx="184731" cy="300082"/>
          </a:xfrm>
          <a:prstGeom prst="rect">
            <a:avLst/>
          </a:prstGeom>
          <a:noFill/>
        </p:spPr>
        <p:txBody>
          <a:bodyPr wrap="none" rtlCol="0">
            <a:spAutoFit/>
          </a:bodyPr>
          <a:lstStyle/>
          <a:p>
            <a:endParaRPr lang="de-DE" sz="1350" dirty="0"/>
          </a:p>
        </p:txBody>
      </p:sp>
      <p:graphicFrame>
        <p:nvGraphicFramePr>
          <p:cNvPr id="18" name="Textfeld 8">
            <a:extLst>
              <a:ext uri="{FF2B5EF4-FFF2-40B4-BE49-F238E27FC236}">
                <a16:creationId xmlns:a16="http://schemas.microsoft.com/office/drawing/2014/main" id="{8225AD04-F1D0-450D-8101-EADC13A5FDB2}"/>
              </a:ext>
            </a:extLst>
          </p:cNvPr>
          <p:cNvGraphicFramePr/>
          <p:nvPr>
            <p:extLst>
              <p:ext uri="{D42A27DB-BD31-4B8C-83A1-F6EECF244321}">
                <p14:modId xmlns:p14="http://schemas.microsoft.com/office/powerpoint/2010/main" val="3793330294"/>
              </p:ext>
            </p:extLst>
          </p:nvPr>
        </p:nvGraphicFramePr>
        <p:xfrm>
          <a:off x="935367" y="2492896"/>
          <a:ext cx="7642689" cy="2713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id="{61AEC51A-2FE7-8841-BCC8-7F031FE16A09}"/>
              </a:ext>
            </a:extLst>
          </p:cNvPr>
          <p:cNvSpPr txBox="1"/>
          <p:nvPr/>
        </p:nvSpPr>
        <p:spPr>
          <a:xfrm>
            <a:off x="1043608" y="908720"/>
            <a:ext cx="5785018" cy="632118"/>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sz="3600" b="1" dirty="0" err="1">
                <a:solidFill>
                  <a:srgbClr val="AB1500"/>
                </a:solidFill>
                <a:latin typeface="+mj-lt"/>
                <a:ea typeface="+mj-ea"/>
                <a:cs typeface="+mj-cs"/>
              </a:rPr>
              <a:t>Ziele</a:t>
            </a:r>
            <a:r>
              <a:rPr lang="en-US" sz="3600" b="1" dirty="0">
                <a:solidFill>
                  <a:srgbClr val="AB1500"/>
                </a:solidFill>
                <a:latin typeface="+mj-lt"/>
                <a:ea typeface="+mj-ea"/>
                <a:cs typeface="+mj-cs"/>
              </a:rPr>
              <a:t> </a:t>
            </a:r>
            <a:r>
              <a:rPr lang="en-US" sz="3600" b="1" dirty="0" err="1">
                <a:solidFill>
                  <a:srgbClr val="AB1500"/>
                </a:solidFill>
                <a:latin typeface="+mj-lt"/>
                <a:ea typeface="+mj-ea"/>
                <a:cs typeface="+mj-cs"/>
              </a:rPr>
              <a:t>formulieren</a:t>
            </a:r>
            <a:endParaRPr lang="en-US" sz="3600" b="1" dirty="0">
              <a:solidFill>
                <a:srgbClr val="AB1500"/>
              </a:solidFill>
              <a:latin typeface="+mj-lt"/>
              <a:ea typeface="+mj-ea"/>
              <a:cs typeface="+mj-cs"/>
            </a:endParaRPr>
          </a:p>
        </p:txBody>
      </p:sp>
    </p:spTree>
    <p:extLst>
      <p:ext uri="{BB962C8B-B14F-4D97-AF65-F5344CB8AC3E}">
        <p14:creationId xmlns:p14="http://schemas.microsoft.com/office/powerpoint/2010/main" val="3566473287"/>
      </p:ext>
    </p:extLst>
  </p:cSld>
  <p:clrMapOvr>
    <a:masterClrMapping/>
  </p:clrMapOvr>
</p:sld>
</file>

<file path=ppt/theme/theme1.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1052</Words>
  <Application>Microsoft Macintosh PowerPoint</Application>
  <PresentationFormat>Bildschirmpräsentation (4:3)</PresentationFormat>
  <Paragraphs>256</Paragraphs>
  <Slides>34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34</vt:i4>
      </vt:variant>
    </vt:vector>
  </HeadingPairs>
  <TitlesOfParts>
    <vt:vector size="38" baseType="lpstr">
      <vt:lpstr>.Hiragino Kaku Gothic Interface W3</vt:lpstr>
      <vt:lpstr>Arial</vt:lpstr>
      <vt:lpstr>Calibri</vt:lpstr>
      <vt:lpstr>1_Larissa-Design</vt:lpstr>
      <vt:lpstr>PowerPoint-Präsentation</vt:lpstr>
      <vt:lpstr>Themen heute:  1. Ziele – wozu?  2. Zeitmanagement – wann?  </vt:lpstr>
      <vt:lpstr>Wozu Ziele?</vt:lpstr>
      <vt:lpstr>Wozu Ziele?</vt:lpstr>
      <vt:lpstr>Wozu Ziele?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Themen heute:  1. Ziele – wozu?  2. Zeitmanagement – wann?  </vt:lpstr>
      <vt:lpstr>Wann Zeitmanagement?</vt:lpstr>
      <vt:lpstr>Wann Zeitmanagement?</vt:lpstr>
      <vt:lpstr>PowerPoint-Präsentation</vt:lpstr>
      <vt:lpstr>PowerPoint-Präsentation</vt:lpstr>
      <vt:lpstr>PowerPoint-Präsentation</vt:lpstr>
      <vt:lpstr>PowerPoint-Präsentation</vt:lpstr>
      <vt:lpstr>Eisenhower-Prinzip</vt:lpstr>
      <vt:lpstr>Eisenhower- Prinzip</vt:lpstr>
      <vt:lpstr>PowerPoint-Präsentation</vt:lpstr>
      <vt:lpstr>PowerPoint-Präsentation</vt:lpstr>
      <vt:lpstr>PowerPoint-Präsentation</vt:lpstr>
      <vt:lpstr>PowerPoint-Präsentation</vt:lpstr>
      <vt:lpstr>PowerPoint-Präsentation</vt:lpstr>
      <vt:lpstr>PowerPoint-Präsentation</vt:lpstr>
      <vt:lpstr>Fazit: 1. Ziele – wozu? Ziele zu definieren erleichtert das Leben, die Karriere, die Beziehungen    2. Zeitmanagement – wann? Zeitmanagement schafft Freiräume und  Frei-Zeit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Martina Jänicke</dc:creator>
  <cp:lastModifiedBy>Martina Jänicke</cp:lastModifiedBy>
  <cp:revision>31</cp:revision>
  <cp:lastPrinted>2013-02-14T08:38:42Z</cp:lastPrinted>
  <dcterms:created xsi:type="dcterms:W3CDTF">2013-02-13T17:18:51Z</dcterms:created>
  <dcterms:modified xsi:type="dcterms:W3CDTF">2020-02-20T10:09:09Z</dcterms:modified>
</cp:coreProperties>
</file>